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3"/>
  </p:notesMasterIdLst>
  <p:sldIdLst>
    <p:sldId id="256" r:id="rId2"/>
    <p:sldId id="257" r:id="rId3"/>
    <p:sldId id="258" r:id="rId4"/>
    <p:sldId id="259" r:id="rId5"/>
    <p:sldId id="260" r:id="rId6"/>
    <p:sldId id="262" r:id="rId7"/>
    <p:sldId id="263" r:id="rId8"/>
    <p:sldId id="264" r:id="rId9"/>
    <p:sldId id="265" r:id="rId10"/>
    <p:sldId id="266" r:id="rId11"/>
    <p:sldId id="267" r:id="rId12"/>
    <p:sldId id="368" r:id="rId13"/>
    <p:sldId id="3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370" r:id="rId31"/>
    <p:sldId id="286" r:id="rId32"/>
    <p:sldId id="287" r:id="rId33"/>
    <p:sldId id="289" r:id="rId34"/>
    <p:sldId id="290" r:id="rId35"/>
    <p:sldId id="291" r:id="rId36"/>
    <p:sldId id="371" r:id="rId37"/>
    <p:sldId id="292" r:id="rId38"/>
    <p:sldId id="293" r:id="rId39"/>
    <p:sldId id="294" r:id="rId40"/>
    <p:sldId id="295" r:id="rId41"/>
    <p:sldId id="296" r:id="rId42"/>
    <p:sldId id="297" r:id="rId43"/>
    <p:sldId id="298" r:id="rId44"/>
    <p:sldId id="299" r:id="rId45"/>
    <p:sldId id="300" r:id="rId46"/>
    <p:sldId id="301" r:id="rId47"/>
    <p:sldId id="303" r:id="rId48"/>
    <p:sldId id="304" r:id="rId49"/>
    <p:sldId id="305" r:id="rId50"/>
    <p:sldId id="306" r:id="rId51"/>
    <p:sldId id="307" r:id="rId52"/>
    <p:sldId id="308" r:id="rId53"/>
    <p:sldId id="309" r:id="rId54"/>
    <p:sldId id="310" r:id="rId55"/>
    <p:sldId id="311" r:id="rId56"/>
    <p:sldId id="312" r:id="rId57"/>
    <p:sldId id="313" r:id="rId58"/>
    <p:sldId id="373" r:id="rId59"/>
    <p:sldId id="375" r:id="rId60"/>
    <p:sldId id="376" r:id="rId61"/>
    <p:sldId id="381" r:id="rId62"/>
    <p:sldId id="314" r:id="rId63"/>
    <p:sldId id="315" r:id="rId64"/>
    <p:sldId id="379" r:id="rId65"/>
    <p:sldId id="374" r:id="rId66"/>
    <p:sldId id="380" r:id="rId67"/>
    <p:sldId id="316" r:id="rId68"/>
    <p:sldId id="317" r:id="rId69"/>
    <p:sldId id="318" r:id="rId70"/>
    <p:sldId id="372" r:id="rId71"/>
    <p:sldId id="319" r:id="rId72"/>
    <p:sldId id="320" r:id="rId73"/>
    <p:sldId id="321" r:id="rId74"/>
    <p:sldId id="322" r:id="rId75"/>
    <p:sldId id="323" r:id="rId76"/>
    <p:sldId id="324" r:id="rId77"/>
    <p:sldId id="377" r:id="rId78"/>
    <p:sldId id="378"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Lst>
  <p:sldSz cx="12192000" cy="6858000"/>
  <p:notesSz cx="7315200" cy="9601200"/>
  <p:embeddedFontLst>
    <p:embeddedFont>
      <p:font typeface="Arimo" panose="020B0604020202020204" charset="0"/>
      <p:regular r:id="rId124"/>
      <p:bold r:id="rId125"/>
      <p:italic r:id="rId126"/>
      <p:boldItalic r:id="rId127"/>
    </p:embeddedFont>
    <p:embeddedFont>
      <p:font typeface="Cambria Math" panose="02040503050406030204" pitchFamily="18" charset="0"/>
      <p:regular r:id="rId128"/>
    </p:embeddedFont>
    <p:embeddedFont>
      <p:font typeface="Quattrocento Sans" panose="020B0502050000020003" pitchFamily="34" charset="0"/>
      <p:regular r:id="rId129"/>
      <p:bold r:id="rId130"/>
      <p:italic r:id="rId131"/>
      <p:boldItalic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D8365-2E81-4DFB-ACDB-FF46E67F0C56}">
  <a:tblStyle styleId="{7B4D8365-2E81-4DFB-ACDB-FF46E67F0C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78" y="1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5" y="1"/>
            <a:ext cx="3169922" cy="1903121"/>
          </a:xfrm>
          <a:prstGeom prst="rect">
            <a:avLst/>
          </a:prstGeom>
          <a:noFill/>
          <a:ln>
            <a:noFill/>
          </a:ln>
        </p:spPr>
        <p:txBody>
          <a:bodyPr spcFirstLastPara="1" wrap="square" lIns="168625" tIns="84300" rIns="168625" bIns="84300" anchor="t"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92" y="1"/>
            <a:ext cx="3169922" cy="1903121"/>
          </a:xfrm>
          <a:prstGeom prst="rect">
            <a:avLst/>
          </a:prstGeom>
          <a:noFill/>
          <a:ln>
            <a:noFill/>
          </a:ln>
        </p:spPr>
        <p:txBody>
          <a:bodyPr spcFirstLastPara="1" wrap="square" lIns="168625" tIns="84300" rIns="168625" bIns="84300" anchor="t" anchorCtr="0">
            <a:noAutofit/>
          </a:bodyPr>
          <a:lstStyle>
            <a:lvl1pPr marR="0" lvl="0" algn="r"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5" y="36027558"/>
            <a:ext cx="3169922" cy="1903117"/>
          </a:xfrm>
          <a:prstGeom prst="rect">
            <a:avLst/>
          </a:prstGeom>
          <a:noFill/>
          <a:ln>
            <a:noFill/>
          </a:ln>
        </p:spPr>
        <p:txBody>
          <a:bodyPr spcFirstLastPara="1" wrap="square" lIns="168625" tIns="84300" rIns="168625" bIns="84300" anchor="b" anchorCtr="0">
            <a:noAutofit/>
          </a:bodyPr>
          <a:lstStyle>
            <a:lvl1pPr marR="0" lvl="0" algn="l" rtl="0">
              <a:spcBef>
                <a:spcPts val="0"/>
              </a:spcBef>
              <a:spcAft>
                <a:spcPts val="0"/>
              </a:spcAft>
              <a:buSzPts val="1400"/>
              <a:buNone/>
              <a:defRPr sz="2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marR="0" lvl="0" indent="0" algn="r" rtl="0">
              <a:spcBef>
                <a:spcPts val="0"/>
              </a:spcBef>
              <a:spcAft>
                <a:spcPts val="0"/>
              </a:spcAft>
              <a:buNone/>
            </a:pPr>
            <a:fld id="{00000000-1234-1234-1234-123412341234}" type="slidenum">
              <a:rPr lang="pt-BR" sz="2200" b="0" i="0" u="none" strike="noStrike" cap="none">
                <a:solidFill>
                  <a:schemeClr val="dk1"/>
                </a:solidFill>
                <a:latin typeface="Calibri"/>
                <a:ea typeface="Calibri"/>
                <a:cs typeface="Calibri"/>
                <a:sym typeface="Calibri"/>
              </a:rPr>
              <a:t>‹nº›</a:t>
            </a:fld>
            <a:endParaRPr sz="2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cc3137979_0_339: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91" name="Google Shape;291;g26cc3137979_0_3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6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2" name="Google Shape;982;p6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6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88" name="Google Shape;988;p6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94" name="Google Shape;994;p6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6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02" name="Google Shape;1002;p6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6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6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1" name="Google Shape;1011;p6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 name="Google Shape;1017;p7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8" name="Google Shape;1018;p7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7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p7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27" name="Google Shape;1027;p7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7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7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36" name="Google Shape;1036;p7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7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45" name="Google Shape;1045;p7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7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7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54" name="Google Shape;1054;p7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7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7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63" name="Google Shape;1063;p7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7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72" name="Google Shape;1072;p7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7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81" name="Google Shape;1081;p7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7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p7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0" name="Google Shape;1090;p7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7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7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99" name="Google Shape;1099;p7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8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8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09" name="Google Shape;1109;p8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8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17" name="Google Shape;1117;p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8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2" name="Google Shape;1122;p8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8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8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29" name="Google Shape;1129;p8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8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8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36" name="Google Shape;1136;p8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9521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8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8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43" name="Google Shape;1143;p8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8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8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0" name="Google Shape;1150;p8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121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6cc3137979_0_40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08" name="Google Shape;308;g26cc3137979_0_40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234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14" name="Google Shape;314;p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26" name="Google Shape;326;p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2" name="Google Shape;332;p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38" name="Google Shape;338;p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cc3137979_0_428: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46" name="Google Shape;346;g26cc3137979_0_428: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56" name="Google Shape;356;p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0: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0" name="Google Shape;370;p1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76" name="Google Shape;376;p1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6cc3137979_0_455: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2" name="Google Shape;382;g26cc3137979_0_455: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6cc3137979_0_46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89" name="Google Shape;389;g26cc3137979_0_46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396" name="Google Shape;396;p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0" name="Google Shape;410;p1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5: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16" name="Google Shape;416;p1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4fd317710_0_0: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23" name="Google Shape;423;g1f4fd317710_0_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cc3137979_0_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01" name="Google Shape;101;g26cc3137979_0_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6: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1" name="Google Shape;431;p1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828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37" name="Google Shape;437;p1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0" name="Google Shape;460;p2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2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67" name="Google Shape;467;p2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f4fd317710_0_1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1f4fd317710_0_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76" name="Google Shape;476;g1f4fd317710_0_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36</a:t>
            </a:fld>
            <a:endParaRPr/>
          </a:p>
        </p:txBody>
      </p:sp>
    </p:spTree>
    <p:extLst>
      <p:ext uri="{BB962C8B-B14F-4D97-AF65-F5344CB8AC3E}">
        <p14:creationId xmlns:p14="http://schemas.microsoft.com/office/powerpoint/2010/main" val="4254417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f4fd317710_0_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g1f4fd317710_0_2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86" name="Google Shape;486;g1f4fd317710_0_2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f4fd317710_0_47: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1f4fd317710_0_4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497" name="Google Shape;497;g1f4fd317710_0_4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f4fd317710_0_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1f4fd317710_0_6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04" name="Google Shape;504;g1f4fd317710_0_6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6cc3137979_0_2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15" name="Google Shape;115;g26cc3137979_0_2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f4fd317710_0_7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1f4fd317710_0_70: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1" name="Google Shape;511;g1f4fd317710_0_70: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4fd317710_0_7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1f4fd317710_0_77: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18" name="Google Shape;518;g1f4fd317710_0_77: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4fd317710_0_1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1f4fd317710_0_124: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57" name="Google Shape;557;g1f4fd317710_0_124: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f4fd317710_0_16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1f4fd317710_0_166: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64" name="Google Shape;564;g1f4fd317710_0_166: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4fd317710_0_17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g1f4fd317710_0_17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2" name="Google Shape;572;g1f4fd317710_0_17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f4fd317710_0_18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f4fd317710_0_181: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79" name="Google Shape;579;g1f4fd317710_0_181: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2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587" name="Google Shape;587;p2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2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0" name="Google Shape;600;p2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07" name="Google Shape;607;p2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14" name="Google Shape;614;p2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cc3137979_0_4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25" name="Google Shape;125;g26cc3137979_0_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1" name="Google Shape;621;p2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29" name="Google Shape;629;p2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2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37" name="Google Shape;637;p2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49" name="Google Shape;649;p3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3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57" name="Google Shape;657;p3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3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65" name="Google Shape;665;p3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3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73" name="Google Shape;673;p3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58</a:t>
            </a:fld>
            <a:endParaRPr/>
          </a:p>
        </p:txBody>
      </p:sp>
    </p:spTree>
    <p:extLst>
      <p:ext uri="{BB962C8B-B14F-4D97-AF65-F5344CB8AC3E}">
        <p14:creationId xmlns:p14="http://schemas.microsoft.com/office/powerpoint/2010/main" val="4269383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59</a:t>
            </a:fld>
            <a:endParaRPr/>
          </a:p>
        </p:txBody>
      </p:sp>
    </p:spTree>
    <p:extLst>
      <p:ext uri="{BB962C8B-B14F-4D97-AF65-F5344CB8AC3E}">
        <p14:creationId xmlns:p14="http://schemas.microsoft.com/office/powerpoint/2010/main" val="34780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cc3137979_0_116: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183" name="Google Shape;183;g26cc3137979_0_116: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60</a:t>
            </a:fld>
            <a:endParaRPr/>
          </a:p>
        </p:txBody>
      </p:sp>
    </p:spTree>
    <p:extLst>
      <p:ext uri="{BB962C8B-B14F-4D97-AF65-F5344CB8AC3E}">
        <p14:creationId xmlns:p14="http://schemas.microsoft.com/office/powerpoint/2010/main" val="1584559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3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80" name="Google Shape;680;p3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61</a:t>
            </a:fld>
            <a:endParaRPr/>
          </a:p>
        </p:txBody>
      </p:sp>
    </p:spTree>
    <p:extLst>
      <p:ext uri="{BB962C8B-B14F-4D97-AF65-F5344CB8AC3E}">
        <p14:creationId xmlns:p14="http://schemas.microsoft.com/office/powerpoint/2010/main" val="12912305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690" name="Google Shape;690;p3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64</a:t>
            </a:fld>
            <a:endParaRPr/>
          </a:p>
        </p:txBody>
      </p:sp>
    </p:spTree>
    <p:extLst>
      <p:ext uri="{BB962C8B-B14F-4D97-AF65-F5344CB8AC3E}">
        <p14:creationId xmlns:p14="http://schemas.microsoft.com/office/powerpoint/2010/main" val="2951949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65</a:t>
            </a:fld>
            <a:endParaRPr/>
          </a:p>
        </p:txBody>
      </p:sp>
    </p:spTree>
    <p:extLst>
      <p:ext uri="{BB962C8B-B14F-4D97-AF65-F5344CB8AC3E}">
        <p14:creationId xmlns:p14="http://schemas.microsoft.com/office/powerpoint/2010/main" val="2646794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3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01" name="Google Shape;701;p3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66</a:t>
            </a:fld>
            <a:endParaRPr/>
          </a:p>
        </p:txBody>
      </p:sp>
    </p:spTree>
    <p:extLst>
      <p:ext uri="{BB962C8B-B14F-4D97-AF65-F5344CB8AC3E}">
        <p14:creationId xmlns:p14="http://schemas.microsoft.com/office/powerpoint/2010/main" val="1582014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3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12" name="Google Shape;712;p3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1" name="Google Shape;721;p3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22" name="Google Shape;722;p3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cc3137979_0_181: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0" name="Google Shape;220;g26cc3137979_0_181: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3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34" name="Google Shape;734;p3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70</a:t>
            </a:fld>
            <a:endParaRPr/>
          </a:p>
        </p:txBody>
      </p:sp>
    </p:spTree>
    <p:extLst>
      <p:ext uri="{BB962C8B-B14F-4D97-AF65-F5344CB8AC3E}">
        <p14:creationId xmlns:p14="http://schemas.microsoft.com/office/powerpoint/2010/main" val="722769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4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44" name="Google Shape;744;p4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4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54" name="Google Shape;754;p4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64" name="Google Shape;764;p4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4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74" name="Google Shape;774;p4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4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85" name="Google Shape;785;p4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77</a:t>
            </a:fld>
            <a:endParaRPr/>
          </a:p>
        </p:txBody>
      </p:sp>
    </p:spTree>
    <p:extLst>
      <p:ext uri="{BB962C8B-B14F-4D97-AF65-F5344CB8AC3E}">
        <p14:creationId xmlns:p14="http://schemas.microsoft.com/office/powerpoint/2010/main" val="39135638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796" name="Google Shape;796;p4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78</a:t>
            </a:fld>
            <a:endParaRPr/>
          </a:p>
        </p:txBody>
      </p:sp>
    </p:spTree>
    <p:extLst>
      <p:ext uri="{BB962C8B-B14F-4D97-AF65-F5344CB8AC3E}">
        <p14:creationId xmlns:p14="http://schemas.microsoft.com/office/powerpoint/2010/main" val="41830868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4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4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06" name="Google Shape;806;p4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cc3137979_0_224: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29" name="Google Shape;229;g26cc3137979_0_224: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4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48: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15" name="Google Shape;815;p48: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p49: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24" name="Google Shape;824;p49: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5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5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33" name="Google Shape;833;p5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51: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43" name="Google Shape;843;p5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2: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53" name="Google Shape;853;p5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3: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63" name="Google Shape;863;p5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54: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74" name="Google Shape;874;p54: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55: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55: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85" name="Google Shape;885;p55: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6: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56: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896" name="Google Shape;896;p56: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7: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57: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03" name="Google Shape;903;p57: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cc3137979_0_29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258" name="Google Shape;258;g26cc3137979_0_29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f4fd317710_0_19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1f4fd317710_0_193: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0" name="Google Shape;910;g1f4fd317710_0_193: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58: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16" name="Google Shape;916;p58: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cc3137979_0_483:notes"/>
          <p:cNvSpPr txBox="1">
            <a:spLocks noGrp="1"/>
          </p:cNvSpPr>
          <p:nvPr>
            <p:ph type="body" idx="1"/>
          </p:nvPr>
        </p:nvSpPr>
        <p:spPr>
          <a:xfrm>
            <a:off x="731522" y="18254135"/>
            <a:ext cx="585210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22" name="Google Shape;922;g26cc3137979_0_483: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59: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35" name="Google Shape;935;p59: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0: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60: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42" name="Google Shape;942;p60: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f4fd317710_0_212:notes"/>
          <p:cNvSpPr>
            <a:spLocks noGrp="1" noRot="1" noChangeAspect="1"/>
          </p:cNvSpPr>
          <p:nvPr>
            <p:ph type="sldImg" idx="2"/>
          </p:nvPr>
        </p:nvSpPr>
        <p:spPr>
          <a:xfrm>
            <a:off x="-7721600" y="4740275"/>
            <a:ext cx="227583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g1f4fd317710_0_212:notes"/>
          <p:cNvSpPr txBox="1">
            <a:spLocks noGrp="1"/>
          </p:cNvSpPr>
          <p:nvPr>
            <p:ph type="body" idx="1"/>
          </p:nvPr>
        </p:nvSpPr>
        <p:spPr>
          <a:xfrm>
            <a:off x="731522" y="18254135"/>
            <a:ext cx="585210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0" name="Google Shape;950;g1f4fd317710_0_212:notes"/>
          <p:cNvSpPr txBox="1">
            <a:spLocks noGrp="1"/>
          </p:cNvSpPr>
          <p:nvPr>
            <p:ph type="sldNum" idx="12"/>
          </p:nvPr>
        </p:nvSpPr>
        <p:spPr>
          <a:xfrm>
            <a:off x="4143592" y="36027558"/>
            <a:ext cx="3169800" cy="1903200"/>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1: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61: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r>
              <a:rPr lang="pt-BR"/>
              <a:t>	</a:t>
            </a:r>
            <a:endParaRPr/>
          </a:p>
        </p:txBody>
      </p:sp>
      <p:sp>
        <p:nvSpPr>
          <p:cNvPr id="958" name="Google Shape;958;p61: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2: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2: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65" name="Google Shape;965;p62: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63: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63:notes"/>
          <p:cNvSpPr txBox="1">
            <a:spLocks noGrp="1"/>
          </p:cNvSpPr>
          <p:nvPr>
            <p:ph type="body" idx="1"/>
          </p:nvPr>
        </p:nvSpPr>
        <p:spPr>
          <a:xfrm>
            <a:off x="731522" y="18254135"/>
            <a:ext cx="5852160" cy="14935200"/>
          </a:xfrm>
          <a:prstGeom prst="rect">
            <a:avLst/>
          </a:prstGeom>
          <a:noFill/>
          <a:ln>
            <a:noFill/>
          </a:ln>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1" name="Google Shape;971;p63:notes"/>
          <p:cNvSpPr txBox="1">
            <a:spLocks noGrp="1"/>
          </p:cNvSpPr>
          <p:nvPr>
            <p:ph type="sldNum" idx="12"/>
          </p:nvPr>
        </p:nvSpPr>
        <p:spPr>
          <a:xfrm>
            <a:off x="4143592" y="36027558"/>
            <a:ext cx="3169922" cy="1903117"/>
          </a:xfrm>
          <a:prstGeom prst="rect">
            <a:avLst/>
          </a:prstGeom>
          <a:noFill/>
          <a:ln>
            <a:noFill/>
          </a:ln>
        </p:spPr>
        <p:txBody>
          <a:bodyPr spcFirstLastPara="1" wrap="square" lIns="168625" tIns="84300" rIns="168625" bIns="84300" anchor="b" anchorCtr="0">
            <a:noAutofit/>
          </a:bodyPr>
          <a:lstStyle/>
          <a:p>
            <a:pPr marL="0" lvl="0" indent="0" algn="r" rtl="0">
              <a:spcBef>
                <a:spcPts val="0"/>
              </a:spcBef>
              <a:spcAft>
                <a:spcPts val="0"/>
              </a:spcAft>
              <a:buNone/>
            </a:pPr>
            <a:fld id="{00000000-1234-1234-1234-123412341234}" type="slidenum">
              <a:rPr lang="pt-B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4:notes"/>
          <p:cNvSpPr txBox="1">
            <a:spLocks noGrp="1"/>
          </p:cNvSpPr>
          <p:nvPr>
            <p:ph type="body" idx="1"/>
          </p:nvPr>
        </p:nvSpPr>
        <p:spPr>
          <a:xfrm>
            <a:off x="731522" y="18254135"/>
            <a:ext cx="5852160" cy="14935200"/>
          </a:xfrm>
          <a:prstGeom prst="rect">
            <a:avLst/>
          </a:prstGeom>
        </p:spPr>
        <p:txBody>
          <a:bodyPr spcFirstLastPara="1" wrap="square" lIns="168625" tIns="84300" rIns="168625" bIns="84300" anchor="t" anchorCtr="0">
            <a:noAutofit/>
          </a:bodyPr>
          <a:lstStyle/>
          <a:p>
            <a:pPr marL="0" lvl="0" indent="0" algn="l" rtl="0">
              <a:spcBef>
                <a:spcPts val="0"/>
              </a:spcBef>
              <a:spcAft>
                <a:spcPts val="0"/>
              </a:spcAft>
              <a:buNone/>
            </a:pPr>
            <a:endParaRPr/>
          </a:p>
        </p:txBody>
      </p:sp>
      <p:sp>
        <p:nvSpPr>
          <p:cNvPr id="977" name="Google Shape;977;p64:notes"/>
          <p:cNvSpPr>
            <a:spLocks noGrp="1" noRot="1" noChangeAspect="1"/>
          </p:cNvSpPr>
          <p:nvPr>
            <p:ph type="sldImg" idx="2"/>
          </p:nvPr>
        </p:nvSpPr>
        <p:spPr>
          <a:xfrm>
            <a:off x="-7721600" y="4740275"/>
            <a:ext cx="22758400" cy="12801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3" Type="http://schemas.openxmlformats.org/officeDocument/2006/relationships/hyperlink" Target="https://forms.gle/GcUzx93wjeiM5rLR9"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kaggle.com/"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https://universe.roboflow.com/"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geimpulse.com/blog/announcing-fomo-faster-objects-more-objec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pdf/2311.07163.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s://netron.ap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openaccess.thecvf.com/content_cvpr_2018/papers/Sandler_MobileNetV2_Inverted_Residuals_CVPR_2018_paper.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dgeimpulse.com/"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drive/1v9PbN5J7_S2LWvOxW3JrZlKlF5GQDbYV?usp=sharing"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hyperlink" Target="https://github.com/google/learned_optimization/tree/main" TargetMode="External"/><Relationship Id="rId4" Type="http://schemas.openxmlformats.org/officeDocument/2006/relationships/hyperlink" Target="https://arxiv.org/abs/2211.09760"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hyperlink" Target="https://studio.edgeimpulse.com/public/365785/live" TargetMode="External"/><Relationship Id="rId3" Type="http://schemas.openxmlformats.org/officeDocument/2006/relationships/hyperlink" Target="https://studio.edgeimpulse.com/public/366784/live" TargetMode="External"/><Relationship Id="rId7"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5455/live"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studio.edgeimpulse.com/public/365781/live" TargetMode="External"/><Relationship Id="rId11" Type="http://schemas.openxmlformats.org/officeDocument/2006/relationships/hyperlink" Target="https://www.kaggle.com/datasets/akhatova/pcb-defects" TargetMode="External"/><Relationship Id="rId5" Type="http://schemas.openxmlformats.org/officeDocument/2006/relationships/hyperlink" Target="https://universe.roboflow.com/blanks-dimensions/whitebloodcell-2" TargetMode="External"/><Relationship Id="rId10" Type="http://schemas.openxmlformats.org/officeDocument/2006/relationships/hyperlink" Target="https://studio.edgeimpulse.com/public/365782/live" TargetMode="External"/><Relationship Id="rId4" Type="http://schemas.openxmlformats.org/officeDocument/2006/relationships/hyperlink" Target="https://studio.edgeimpulse.com/public/365391/live" TargetMode="External"/><Relationship Id="rId9" Type="http://schemas.openxmlformats.org/officeDocument/2006/relationships/hyperlink" Target="https://universe.roboflow.com/visocomputacional/datasetships/dataset/1"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studio.edgeimpulse.com/public/366784/live"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hyperlink" Target="https://studio.edgeimpulse.com/public/366459/live"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hyperlink" Target="https://studio.edgeimpulse.com/public/365781/live"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hyperlink" Target="https://studio.edgeimpulse.com/public/365785/live"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openxmlformats.org/officeDocument/2006/relationships/hyperlink" Target="https://studio.edgeimpulse.com/public/365782/live"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3" Type="http://schemas.openxmlformats.org/officeDocument/2006/relationships/hyperlink" Target="https://studio.edgeimpulse.com/public/365455/live"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studio.edgeimpulse.com/public/366538/live" TargetMode="External"/><Relationship Id="rId13" Type="http://schemas.openxmlformats.org/officeDocument/2006/relationships/hyperlink" Target="https://universe.roboflow.com/nicomedia/cow-count/dataset/2" TargetMode="External"/><Relationship Id="rId18" Type="http://schemas.openxmlformats.org/officeDocument/2006/relationships/hyperlink" Target="https://studio.edgeimpulse.com/public/365782/live" TargetMode="External"/><Relationship Id="rId3" Type="http://schemas.openxmlformats.org/officeDocument/2006/relationships/hyperlink" Target="https://studio.edgeimpulse.com/public/366784/live" TargetMode="External"/><Relationship Id="rId21" Type="http://schemas.openxmlformats.org/officeDocument/2006/relationships/hyperlink" Target="https://studio.edgeimpulse.com/public/366546/live" TargetMode="External"/><Relationship Id="rId7" Type="http://schemas.openxmlformats.org/officeDocument/2006/relationships/hyperlink" Target="https://studio.edgeimpulse.com/public/366541/live" TargetMode="External"/><Relationship Id="rId12" Type="http://schemas.openxmlformats.org/officeDocument/2006/relationships/hyperlink" Target="https://studio.edgeimpulse.com/public/366542/live" TargetMode="External"/><Relationship Id="rId17" Type="http://schemas.openxmlformats.org/officeDocument/2006/relationships/hyperlink" Target="https://universe.roboflow.com/visocomputacional/datasetships/dataset/1" TargetMode="External"/><Relationship Id="rId25" Type="http://schemas.openxmlformats.org/officeDocument/2006/relationships/hyperlink" Target="https://studio.edgeimpulse.com/public/366549/live" TargetMode="External"/><Relationship Id="rId2" Type="http://schemas.openxmlformats.org/officeDocument/2006/relationships/notesSlide" Target="../notesSlides/notesSlide94.xml"/><Relationship Id="rId16" Type="http://schemas.openxmlformats.org/officeDocument/2006/relationships/hyperlink" Target="https://studio.edgeimpulse.com/public/366544/live" TargetMode="External"/><Relationship Id="rId20" Type="http://schemas.openxmlformats.org/officeDocument/2006/relationships/hyperlink" Target="https://colab.research.google.com/drive/1XQyzP6u659umOv1854oin7l8AuSjwoVM?usp=sharing" TargetMode="External"/><Relationship Id="rId1" Type="http://schemas.openxmlformats.org/officeDocument/2006/relationships/slideLayout" Target="../slideLayouts/slideLayout2.xml"/><Relationship Id="rId6" Type="http://schemas.openxmlformats.org/officeDocument/2006/relationships/hyperlink" Target="https://studio.edgeimpulse.com/public/366459/live" TargetMode="External"/><Relationship Id="rId11" Type="http://schemas.openxmlformats.org/officeDocument/2006/relationships/hyperlink" Target="https://studio.edgeimpulse.com/public/366543/live" TargetMode="External"/><Relationship Id="rId24" Type="http://schemas.openxmlformats.org/officeDocument/2006/relationships/hyperlink" Target="https://studio.edgeimpulse.com/public/366548/live" TargetMode="External"/><Relationship Id="rId5" Type="http://schemas.openxmlformats.org/officeDocument/2006/relationships/hyperlink" Target="https://studio.edgeimpulse.com/public/366536/live" TargetMode="External"/><Relationship Id="rId15" Type="http://schemas.openxmlformats.org/officeDocument/2006/relationships/hyperlink" Target="https://studio.edgeimpulse.com/public/366545/live" TargetMode="External"/><Relationship Id="rId23" Type="http://schemas.openxmlformats.org/officeDocument/2006/relationships/hyperlink" Target="https://studio.edgeimpulse.com/public/365455/live" TargetMode="External"/><Relationship Id="rId10" Type="http://schemas.openxmlformats.org/officeDocument/2006/relationships/hyperlink" Target="https://studio.edgeimpulse.com/public/365781/live" TargetMode="External"/><Relationship Id="rId19" Type="http://schemas.openxmlformats.org/officeDocument/2006/relationships/hyperlink" Target="https://colab.research.google.com/drive/1qOVa1FPsbolQKbdun2ChcXywgVG4Wwqp?usp=sharing"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14" Type="http://schemas.openxmlformats.org/officeDocument/2006/relationships/hyperlink" Target="https://studio.edgeimpulse.com/public/365785/live" TargetMode="External"/><Relationship Id="rId22" Type="http://schemas.openxmlformats.org/officeDocument/2006/relationships/hyperlink" Target="https://www.kaggle.com/datasets/akhatova/pcb-defects"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pdf/2311.07163.pdf"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ideo" Target="https://www.youtube.com/embed/G5KI8j-wC4A?feature=oembed" TargetMode="External"/><Relationship Id="rId4" Type="http://schemas.openxmlformats.org/officeDocument/2006/relationships/image" Target="../media/image89.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s://docs.edgeimpulse.com/docs/tutorials/end-to-end-tutorials/object-detection/detect-objects-using-fomo" TargetMode="External"/><Relationship Id="rId3" Type="http://schemas.openxmlformats.org/officeDocument/2006/relationships/hyperlink" Target="https://edgeimpulse.com/" TargetMode="External"/><Relationship Id="rId7" Type="http://schemas.openxmlformats.org/officeDocument/2006/relationships/hyperlink" Target="https://docs.edgeimpulse.com/docs/edge-impulse-studio/learning-blocks/object-detection/fomo-object-detection-for-constrained-devices"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hyperlink" Target="https://docs.edgeimpulse.com/experts/image-projects/pcb-defect-detection-with-computer-vision-raspberry-pi#training-with-yolov5" TargetMode="External"/><Relationship Id="rId11" Type="http://schemas.openxmlformats.org/officeDocument/2006/relationships/hyperlink" Target="https://www.edgeimpulse.com/blog/announcing-fomo-faster-objects-more-objects/" TargetMode="External"/><Relationship Id="rId5" Type="http://schemas.openxmlformats.org/officeDocument/2006/relationships/hyperlink" Target="https://kaggle.com/" TargetMode="External"/><Relationship Id="rId10" Type="http://schemas.openxmlformats.org/officeDocument/2006/relationships/hyperlink" Target="https://arxiv.org/pdf/1801.04381.pdf"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091608" y="749730"/>
            <a:ext cx="10290266" cy="2690156"/>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lang="pt-BR" b="1" i="1"/>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0" i="0" u="none" strike="noStrike" cap="none">
                <a:solidFill>
                  <a:schemeClr val="dk1"/>
                </a:solidFill>
                <a:latin typeface="Calibri"/>
                <a:ea typeface="Calibri"/>
                <a:cs typeface="Calibri"/>
                <a:sym typeface="Calibri"/>
              </a:rPr>
              <a:t>Hyago Vieira Lemes Barbosa Silva</a:t>
            </a:r>
            <a:endParaRPr/>
          </a:p>
          <a:p>
            <a:pPr marL="0" marR="0" lvl="0" indent="0" algn="l" rtl="0">
              <a:spcBef>
                <a:spcPts val="0"/>
              </a:spcBef>
              <a:spcAft>
                <a:spcPts val="0"/>
              </a:spcAft>
              <a:buNone/>
            </a:pPr>
            <a:r>
              <a:rPr lang="pt-BR" sz="1800">
                <a:solidFill>
                  <a:schemeClr val="dk1"/>
                </a:solidFill>
                <a:latin typeface="Calibri"/>
                <a:ea typeface="Calibri"/>
                <a:cs typeface="Calibri"/>
                <a:sym typeface="Calibri"/>
              </a:rPr>
              <a:t>hyago.silva@mtel.inatel.br</a:t>
            </a:r>
            <a:endParaRPr/>
          </a:p>
        </p:txBody>
      </p:sp>
      <p:pic>
        <p:nvPicPr>
          <p:cNvPr id="91" name="Google Shape;91;p13" descr="Logo"/>
          <p:cNvPicPr preferRelativeResize="0"/>
          <p:nvPr/>
        </p:nvPicPr>
        <p:blipFill rotWithShape="1">
          <a:blip r:embed="rId3">
            <a:alphaModFix/>
          </a:blip>
          <a:srcRect t="28759" b="28871"/>
          <a:stretch/>
        </p:blipFill>
        <p:spPr>
          <a:xfrm>
            <a:off x="393306" y="5780602"/>
            <a:ext cx="2261388" cy="677109"/>
          </a:xfrm>
          <a:prstGeom prst="rect">
            <a:avLst/>
          </a:prstGeom>
          <a:noFill/>
          <a:ln>
            <a:noFill/>
          </a:ln>
        </p:spPr>
      </p:pic>
      <p:pic>
        <p:nvPicPr>
          <p:cNvPr id="92" name="Google Shape;92;p13" descr="Image result for machine learning"/>
          <p:cNvPicPr preferRelativeResize="0"/>
          <p:nvPr/>
        </p:nvPicPr>
        <p:blipFill rotWithShape="1">
          <a:blip r:embed="rId4">
            <a:alphaModFix/>
          </a:blip>
          <a:srcRect l="20193" t="8107" r="14530" b="5794"/>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838188" y="489413"/>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94" name="Google Shape;294;p23"/>
          <p:cNvPicPr preferRelativeResize="0"/>
          <p:nvPr/>
        </p:nvPicPr>
        <p:blipFill>
          <a:blip r:embed="rId3">
            <a:alphaModFix/>
          </a:blip>
          <a:stretch>
            <a:fillRect/>
          </a:stretch>
        </p:blipFill>
        <p:spPr>
          <a:xfrm>
            <a:off x="525911" y="1397063"/>
            <a:ext cx="4057885" cy="4969999"/>
          </a:xfrm>
          <a:prstGeom prst="rect">
            <a:avLst/>
          </a:prstGeom>
          <a:noFill/>
          <a:ln>
            <a:noFill/>
          </a:ln>
        </p:spPr>
      </p:pic>
      <p:sp>
        <p:nvSpPr>
          <p:cNvPr id="295" name="Google Shape;295;p23"/>
          <p:cNvSpPr/>
          <p:nvPr/>
        </p:nvSpPr>
        <p:spPr>
          <a:xfrm>
            <a:off x="525553" y="1397064"/>
            <a:ext cx="421421" cy="39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6" name="Google Shape;296;p23"/>
          <p:cNvPicPr preferRelativeResize="0"/>
          <p:nvPr/>
        </p:nvPicPr>
        <p:blipFill>
          <a:blip r:embed="rId4">
            <a:alphaModFix/>
          </a:blip>
          <a:stretch>
            <a:fillRect/>
          </a:stretch>
        </p:blipFill>
        <p:spPr>
          <a:xfrm rot="5400000">
            <a:off x="5203363" y="3481751"/>
            <a:ext cx="2876597" cy="2893710"/>
          </a:xfrm>
          <a:prstGeom prst="rect">
            <a:avLst/>
          </a:prstGeom>
          <a:noFill/>
          <a:ln>
            <a:noFill/>
          </a:ln>
        </p:spPr>
      </p:pic>
      <p:sp>
        <p:nvSpPr>
          <p:cNvPr id="297" name="Google Shape;297;p23"/>
          <p:cNvSpPr/>
          <p:nvPr/>
        </p:nvSpPr>
        <p:spPr>
          <a:xfrm>
            <a:off x="5212532" y="3490163"/>
            <a:ext cx="121468" cy="13206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298" name="Google Shape;298;p23"/>
          <p:cNvCxnSpPr>
            <a:cxnSpLocks/>
            <a:stCxn id="297" idx="0"/>
          </p:cNvCxnSpPr>
          <p:nvPr/>
        </p:nvCxnSpPr>
        <p:spPr>
          <a:xfrm flipH="1" flipV="1">
            <a:off x="959293" y="1416119"/>
            <a:ext cx="4313973" cy="2074044"/>
          </a:xfrm>
          <a:prstGeom prst="straightConnector1">
            <a:avLst/>
          </a:prstGeom>
          <a:noFill/>
          <a:ln w="28575" cap="flat" cmpd="sng">
            <a:solidFill>
              <a:srgbClr val="FF0000"/>
            </a:solidFill>
            <a:prstDash val="solid"/>
            <a:round/>
            <a:headEnd type="none" w="med" len="med"/>
            <a:tailEnd type="none" w="med" len="med"/>
          </a:ln>
        </p:spPr>
      </p:cxnSp>
      <p:cxnSp>
        <p:nvCxnSpPr>
          <p:cNvPr id="299" name="Google Shape;299;p23"/>
          <p:cNvCxnSpPr>
            <a:cxnSpLocks/>
          </p:cNvCxnSpPr>
          <p:nvPr/>
        </p:nvCxnSpPr>
        <p:spPr>
          <a:xfrm flipH="1" flipV="1">
            <a:off x="525553" y="1790363"/>
            <a:ext cx="4686979" cy="1831710"/>
          </a:xfrm>
          <a:prstGeom prst="straightConnector1">
            <a:avLst/>
          </a:prstGeom>
          <a:noFill/>
          <a:ln w="28575" cap="flat" cmpd="sng">
            <a:solidFill>
              <a:srgbClr val="FF0000"/>
            </a:solidFill>
            <a:prstDash val="solid"/>
            <a:round/>
            <a:headEnd type="none" w="med" len="med"/>
            <a:tailEnd type="none" w="med" len="med"/>
          </a:ln>
        </p:spPr>
      </p:cxnSp>
      <p:sp>
        <p:nvSpPr>
          <p:cNvPr id="300" name="Google Shape;300;p23"/>
          <p:cNvSpPr txBox="1"/>
          <p:nvPr/>
        </p:nvSpPr>
        <p:spPr>
          <a:xfrm>
            <a:off x="5135113" y="1815113"/>
            <a:ext cx="3678000" cy="12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Kernel para obtenção do </a:t>
            </a:r>
            <a:r>
              <a:rPr lang="pt-BR" sz="2800" dirty="0" err="1">
                <a:solidFill>
                  <a:schemeClr val="dk1"/>
                </a:solidFill>
                <a:latin typeface="Calibri"/>
                <a:ea typeface="Calibri"/>
                <a:cs typeface="Calibri"/>
                <a:sym typeface="Calibri"/>
              </a:rPr>
              <a:t>heat</a:t>
            </a:r>
            <a:r>
              <a:rPr lang="pt-BR" sz="2800" dirty="0">
                <a:solidFill>
                  <a:schemeClr val="dk1"/>
                </a:solidFill>
                <a:latin typeface="Calibri"/>
                <a:ea typeface="Calibri"/>
                <a:cs typeface="Calibri"/>
                <a:sym typeface="Calibri"/>
              </a:rPr>
              <a:t> </a:t>
            </a:r>
            <a:r>
              <a:rPr lang="pt-BR" sz="2800" dirty="0" err="1">
                <a:solidFill>
                  <a:schemeClr val="dk1"/>
                </a:solidFill>
                <a:latin typeface="Calibri"/>
                <a:ea typeface="Calibri"/>
                <a:cs typeface="Calibri"/>
                <a:sym typeface="Calibri"/>
              </a:rPr>
              <a:t>map</a:t>
            </a:r>
            <a:r>
              <a:rPr lang="pt-BR" sz="2800" dirty="0">
                <a:solidFill>
                  <a:schemeClr val="dk1"/>
                </a:solidFill>
                <a:latin typeface="Calibri"/>
                <a:ea typeface="Calibri"/>
                <a:cs typeface="Calibri"/>
                <a:sym typeface="Calibri"/>
              </a:rPr>
              <a:t> ou mapa de recursos. </a:t>
            </a:r>
            <a:endParaRPr sz="2800" dirty="0">
              <a:solidFill>
                <a:schemeClr val="dk1"/>
              </a:solidFill>
              <a:latin typeface="Calibri"/>
              <a:ea typeface="Calibri"/>
              <a:cs typeface="Calibri"/>
              <a:sym typeface="Calibri"/>
            </a:endParaRPr>
          </a:p>
        </p:txBody>
      </p:sp>
      <p:sp>
        <p:nvSpPr>
          <p:cNvPr id="301" name="Google Shape;301;p23"/>
          <p:cNvSpPr/>
          <p:nvPr/>
        </p:nvSpPr>
        <p:spPr>
          <a:xfrm>
            <a:off x="5351866" y="3490163"/>
            <a:ext cx="121468" cy="13191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302" name="Google Shape;302;p23"/>
          <p:cNvCxnSpPr>
            <a:cxnSpLocks/>
            <a:stCxn id="301" idx="0"/>
          </p:cNvCxnSpPr>
          <p:nvPr/>
        </p:nvCxnSpPr>
        <p:spPr>
          <a:xfrm flipH="1" flipV="1">
            <a:off x="1361376" y="1396908"/>
            <a:ext cx="4051224" cy="2093255"/>
          </a:xfrm>
          <a:prstGeom prst="straightConnector1">
            <a:avLst/>
          </a:prstGeom>
          <a:noFill/>
          <a:ln w="28575" cap="flat" cmpd="sng">
            <a:solidFill>
              <a:srgbClr val="FFFF00"/>
            </a:solidFill>
            <a:prstDash val="solid"/>
            <a:round/>
            <a:headEnd type="none" w="med" len="med"/>
            <a:tailEnd type="none" w="med" len="med"/>
          </a:ln>
        </p:spPr>
      </p:cxnSp>
      <p:cxnSp>
        <p:nvCxnSpPr>
          <p:cNvPr id="303" name="Google Shape;303;p23"/>
          <p:cNvCxnSpPr>
            <a:cxnSpLocks/>
            <a:stCxn id="301" idx="2"/>
          </p:cNvCxnSpPr>
          <p:nvPr/>
        </p:nvCxnSpPr>
        <p:spPr>
          <a:xfrm flipH="1" flipV="1">
            <a:off x="959293" y="1780907"/>
            <a:ext cx="4453307" cy="1841166"/>
          </a:xfrm>
          <a:prstGeom prst="straightConnector1">
            <a:avLst/>
          </a:prstGeom>
          <a:noFill/>
          <a:ln w="28575" cap="flat" cmpd="sng">
            <a:solidFill>
              <a:srgbClr val="FFFF00"/>
            </a:solidFill>
            <a:prstDash val="solid"/>
            <a:round/>
            <a:headEnd type="none" w="med" len="med"/>
            <a:tailEnd type="none" w="med" len="med"/>
          </a:ln>
        </p:spPr>
      </p:cxnSp>
      <p:sp>
        <p:nvSpPr>
          <p:cNvPr id="304" name="Google Shape;304;p23"/>
          <p:cNvSpPr/>
          <p:nvPr/>
        </p:nvSpPr>
        <p:spPr>
          <a:xfrm>
            <a:off x="986336" y="1387762"/>
            <a:ext cx="375040" cy="393145"/>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5" name="Google Shape;305;p23"/>
          <p:cNvSpPr txBox="1"/>
          <p:nvPr/>
        </p:nvSpPr>
        <p:spPr>
          <a:xfrm>
            <a:off x="8578213" y="1790363"/>
            <a:ext cx="3101400" cy="13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Cada célula recebe uma pontuação. </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Pessoa;</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Relógio;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Cachorro;</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a:solidFill>
                  <a:schemeClr val="dk1"/>
                </a:solidFill>
                <a:latin typeface="Calibri"/>
                <a:ea typeface="Calibri"/>
                <a:cs typeface="Calibri"/>
                <a:sym typeface="Calibri"/>
              </a:rPr>
              <a:t>Fundo “background”.</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03"/>
          <p:cNvSpPr txBox="1"/>
          <p:nvPr/>
        </p:nvSpPr>
        <p:spPr>
          <a:xfrm>
            <a:off x="1524000" y="2914229"/>
            <a:ext cx="9144000" cy="1029541"/>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ctr" rtl="0">
              <a:lnSpc>
                <a:spcPct val="90000"/>
              </a:lnSpc>
              <a:spcBef>
                <a:spcPts val="0"/>
              </a:spcBef>
              <a:spcAft>
                <a:spcPts val="0"/>
              </a:spcAft>
              <a:buClr>
                <a:schemeClr val="dk1"/>
              </a:buClr>
              <a:buSzPct val="100000"/>
              <a:buFont typeface="Calibri"/>
              <a:buNone/>
            </a:pPr>
            <a:r>
              <a:rPr lang="pt-BR" sz="6600" b="1">
                <a:solidFill>
                  <a:schemeClr val="dk1"/>
                </a:solidFill>
                <a:latin typeface="Calibri"/>
                <a:ea typeface="Calibri"/>
                <a:cs typeface="Calibri"/>
                <a:sym typeface="Calibri"/>
              </a:rPr>
              <a:t>Quis FOMO!</a:t>
            </a:r>
            <a:endParaRPr/>
          </a:p>
          <a:p>
            <a:pPr marL="0" marR="0" lvl="0" indent="0" algn="ctr" rtl="0">
              <a:lnSpc>
                <a:spcPct val="90000"/>
              </a:lnSpc>
              <a:spcBef>
                <a:spcPts val="0"/>
              </a:spcBef>
              <a:spcAft>
                <a:spcPts val="0"/>
              </a:spcAft>
              <a:buClr>
                <a:schemeClr val="dk1"/>
              </a:buClr>
              <a:buSzPct val="100000"/>
              <a:buFont typeface="Calibri"/>
              <a:buNone/>
            </a:pPr>
            <a:r>
              <a:rPr lang="pt-BR" sz="6600" b="1" i="1" u="sng">
                <a:solidFill>
                  <a:schemeClr val="hlink"/>
                </a:solidFill>
                <a:latin typeface="Calibri"/>
                <a:ea typeface="Calibri"/>
                <a:cs typeface="Calibri"/>
                <a:sym typeface="Calibri"/>
                <a:hlinkClick r:id="rId3"/>
              </a:rPr>
              <a:t>https://forms.gle/GcUzx93wjeiM5rLR9</a:t>
            </a: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ct val="100000"/>
              <a:buFont typeface="Calibri"/>
              <a:buNone/>
            </a:pPr>
            <a:endParaRPr sz="6600" b="1" i="1">
              <a:solidFill>
                <a:schemeClr val="dk1"/>
              </a:solidFill>
              <a:latin typeface="Calibri"/>
              <a:ea typeface="Calibri"/>
              <a:cs typeface="Calibri"/>
              <a:sym typeface="Calibri"/>
            </a:endParaRPr>
          </a:p>
        </p:txBody>
      </p:sp>
      <p:pic>
        <p:nvPicPr>
          <p:cNvPr id="985" name="Google Shape;985;p103"/>
          <p:cNvPicPr preferRelativeResize="0"/>
          <p:nvPr/>
        </p:nvPicPr>
        <p:blipFill rotWithShape="1">
          <a:blip r:embed="rId4">
            <a:alphaModFix/>
          </a:blip>
          <a:srcRect/>
          <a:stretch/>
        </p:blipFill>
        <p:spPr>
          <a:xfrm>
            <a:off x="0" y="0"/>
            <a:ext cx="2614707" cy="102954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4"/>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l"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997" name="Google Shape;997;p105"/>
          <p:cNvPicPr preferRelativeResize="0"/>
          <p:nvPr/>
        </p:nvPicPr>
        <p:blipFill rotWithShape="1">
          <a:blip r:embed="rId3">
            <a:alphaModFix/>
          </a:blip>
          <a:srcRect/>
          <a:stretch/>
        </p:blipFill>
        <p:spPr>
          <a:xfrm>
            <a:off x="838200" y="3746181"/>
            <a:ext cx="5820587" cy="2295845"/>
          </a:xfrm>
          <a:prstGeom prst="rect">
            <a:avLst/>
          </a:prstGeom>
          <a:noFill/>
          <a:ln>
            <a:noFill/>
          </a:ln>
        </p:spPr>
      </p:pic>
      <p:sp>
        <p:nvSpPr>
          <p:cNvPr id="998" name="Google Shape;998;p105"/>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pt-BR" sz="4400">
                <a:solidFill>
                  <a:schemeClr val="dk1"/>
                </a:solidFill>
                <a:latin typeface="Calibri"/>
                <a:ea typeface="Calibri"/>
                <a:cs typeface="Calibri"/>
                <a:sym typeface="Calibri"/>
              </a:rPr>
              <a:t>Detalhamento do código</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05" name="Google Shape;1005;p10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Dependências bibliotecas e arquivos:</a:t>
            </a:r>
            <a:endParaRPr/>
          </a:p>
          <a:p>
            <a:pPr marL="0" lvl="0" indent="0" algn="just" rtl="0">
              <a:lnSpc>
                <a:spcPct val="90000"/>
              </a:lnSpc>
              <a:spcBef>
                <a:spcPts val="1000"/>
              </a:spcBef>
              <a:spcAft>
                <a:spcPts val="0"/>
              </a:spcAft>
              <a:buClr>
                <a:schemeClr val="dk1"/>
              </a:buClr>
              <a:buSzPts val="2000"/>
              <a:buNone/>
            </a:pPr>
            <a:r>
              <a:rPr lang="pt-BR" sz="2000" b="1" i="1"/>
              <a:t>WEIGHTS_PREFIX = os.environ.get('WEIGHTS_PREFIX', os.getcwd())</a:t>
            </a:r>
            <a:endParaRPr/>
          </a:p>
          <a:p>
            <a:pPr marL="0" lvl="0" indent="0" algn="just" rtl="0">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1006" name="Google Shape;1006;p106"/>
          <p:cNvPicPr preferRelativeResize="0"/>
          <p:nvPr/>
        </p:nvPicPr>
        <p:blipFill rotWithShape="1">
          <a:blip r:embed="rId3">
            <a:alphaModFix/>
          </a:blip>
          <a:srcRect/>
          <a:stretch/>
        </p:blipFill>
        <p:spPr>
          <a:xfrm>
            <a:off x="838200" y="3855759"/>
            <a:ext cx="4882116" cy="2186267"/>
          </a:xfrm>
          <a:prstGeom prst="rect">
            <a:avLst/>
          </a:prstGeom>
          <a:noFill/>
          <a:ln>
            <a:noFill/>
          </a:ln>
        </p:spPr>
      </p:pic>
      <p:pic>
        <p:nvPicPr>
          <p:cNvPr id="1007" name="Google Shape;1007;p106"/>
          <p:cNvPicPr preferRelativeResize="0"/>
          <p:nvPr/>
        </p:nvPicPr>
        <p:blipFill rotWithShape="1">
          <a:blip r:embed="rId4">
            <a:alphaModFix/>
          </a:blip>
          <a:srcRect/>
          <a:stretch/>
        </p:blipFill>
        <p:spPr>
          <a:xfrm>
            <a:off x="6167773" y="3855758"/>
            <a:ext cx="5186027" cy="218626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0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14" name="Google Shape;1014;p10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def build_model(input_shape: tuple, weights: str, alpha: float, num_classes: int) -&gt; tf.keras.Model:</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mobile_net_v2 = MobileNetV2(input_shape=input_shape, weights=weights, alpha=alpha, include_top=True)</a:t>
            </a:r>
            <a:endParaRPr/>
          </a:p>
          <a:p>
            <a:pPr marL="0" lvl="0" indent="0" algn="just" rtl="0">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marL="228600" lvl="0" indent="-228631" algn="l" rtl="0">
              <a:lnSpc>
                <a:spcPct val="90000"/>
              </a:lnSpc>
              <a:spcBef>
                <a:spcPts val="1000"/>
              </a:spcBef>
              <a:spcAft>
                <a:spcPts val="0"/>
              </a:spcAft>
              <a:buClr>
                <a:schemeClr val="dk1"/>
              </a:buClr>
              <a:buSzPct val="100000"/>
              <a:buChar char="•"/>
            </a:pPr>
            <a:r>
              <a:rPr lang="pt-BR" sz="1900" b="1" i="1"/>
              <a:t>for layer in mobile_net_v2.layers:</a:t>
            </a:r>
            <a:endParaRPr/>
          </a:p>
          <a:p>
            <a:pPr marL="0" lvl="0" indent="0" algn="l" rtl="0">
              <a:lnSpc>
                <a:spcPct val="90000"/>
              </a:lnSpc>
              <a:spcBef>
                <a:spcPts val="1000"/>
              </a:spcBef>
              <a:spcAft>
                <a:spcPts val="0"/>
              </a:spcAft>
              <a:buClr>
                <a:schemeClr val="dk1"/>
              </a:buClr>
              <a:buSzPct val="100000"/>
              <a:buNone/>
            </a:pPr>
            <a:r>
              <a:rPr lang="pt-BR" sz="1900" b="1" i="1"/>
              <a:t>	if type(layer) == BatchNormalization:</a:t>
            </a:r>
            <a:endParaRPr/>
          </a:p>
          <a:p>
            <a:pPr marL="0" lvl="0" indent="0" algn="l" rtl="0">
              <a:lnSpc>
                <a:spcPct val="90000"/>
              </a:lnSpc>
              <a:spcBef>
                <a:spcPts val="1000"/>
              </a:spcBef>
              <a:spcAft>
                <a:spcPts val="0"/>
              </a:spcAft>
              <a:buClr>
                <a:schemeClr val="dk1"/>
              </a:buClr>
              <a:buSzPct val="100000"/>
              <a:buNone/>
            </a:pPr>
            <a:r>
              <a:rPr lang="pt-BR" sz="1900" b="1" i="1"/>
              <a:t>		  layer.momentum = 0.9</a:t>
            </a:r>
            <a:endParaRPr/>
          </a:p>
          <a:p>
            <a:pPr marL="0" lvl="0" indent="0" algn="just" rtl="0">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21" name="Google Shape;1021;p10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Construção do modelo (build model):</a:t>
            </a:r>
            <a:endParaRPr/>
          </a:p>
          <a:p>
            <a:pPr marL="228600" lvl="0" indent="-228631" algn="l" rtl="0">
              <a:lnSpc>
                <a:spcPct val="90000"/>
              </a:lnSpc>
              <a:spcBef>
                <a:spcPts val="1000"/>
              </a:spcBef>
              <a:spcAft>
                <a:spcPts val="0"/>
              </a:spcAft>
              <a:buClr>
                <a:schemeClr val="dk1"/>
              </a:buClr>
              <a:buSzPct val="100000"/>
              <a:buChar char="•"/>
            </a:pPr>
            <a:r>
              <a:rPr lang="pt-BR" sz="1900" b="1" i="1"/>
              <a:t>cut_point = mobile_net_v2.get_layer('block_6_expand_relu’) </a:t>
            </a:r>
            <a:endParaRPr/>
          </a:p>
          <a:p>
            <a:pPr marL="0" lvl="0" indent="0" algn="just" rtl="0">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marL="228600" lvl="0" indent="-228631" algn="l" rtl="0">
              <a:lnSpc>
                <a:spcPct val="90000"/>
              </a:lnSpc>
              <a:spcBef>
                <a:spcPts val="1000"/>
              </a:spcBef>
              <a:spcAft>
                <a:spcPts val="0"/>
              </a:spcAft>
              <a:buClr>
                <a:schemeClr val="dk1"/>
              </a:buClr>
              <a:buSzPct val="100000"/>
              <a:buChar char="•"/>
            </a:pPr>
            <a:r>
              <a:rPr lang="pt-BR" sz="1900" b="1" i="1"/>
              <a:t>model = Conv2D(filters=32, kernel_size=1, strides=1, activation='relu', name='head')(cut_point.output) </a:t>
            </a:r>
            <a:endParaRPr/>
          </a:p>
          <a:p>
            <a:pPr marL="0" lvl="0" indent="0" algn="just" rtl="0">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marL="228600" lvl="0" indent="-228631" algn="l" rtl="0">
              <a:lnSpc>
                <a:spcPct val="90000"/>
              </a:lnSpc>
              <a:spcBef>
                <a:spcPts val="1000"/>
              </a:spcBef>
              <a:spcAft>
                <a:spcPts val="0"/>
              </a:spcAft>
              <a:buClr>
                <a:schemeClr val="dk1"/>
              </a:buClr>
              <a:buSzPct val="100000"/>
              <a:buChar char="•"/>
            </a:pPr>
            <a:r>
              <a:rPr lang="pt-BR" sz="1900" b="1" i="1"/>
              <a:t>logits = Conv2D(filters=num_classes, kernel_size=1, strides=1, activation=None, name='logits')(model)</a:t>
            </a:r>
            <a:endParaRPr/>
          </a:p>
          <a:p>
            <a:pPr marL="0" lvl="0" indent="0" algn="just" rtl="0">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marL="228600" lvl="0" indent="-228631" algn="l" rtl="0">
              <a:lnSpc>
                <a:spcPct val="90000"/>
              </a:lnSpc>
              <a:spcBef>
                <a:spcPts val="1000"/>
              </a:spcBef>
              <a:spcAft>
                <a:spcPts val="0"/>
              </a:spcAft>
              <a:buClr>
                <a:schemeClr val="dk1"/>
              </a:buClr>
              <a:buSzPct val="100000"/>
              <a:buChar char="•"/>
            </a:pPr>
            <a:r>
              <a:rPr lang="pt-BR" sz="1900" b="1" i="1"/>
              <a:t>return Model(inputs=mobile_net_v2.input, outputs=logits)</a:t>
            </a:r>
            <a:endParaRPr/>
          </a:p>
          <a:p>
            <a:pPr marL="0" lvl="0" indent="0" algn="just" rtl="0">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marL="228600" lvl="0" indent="-117030" algn="l" rtl="0">
              <a:lnSpc>
                <a:spcPct val="90000"/>
              </a:lnSpc>
              <a:spcBef>
                <a:spcPts val="1000"/>
              </a:spcBef>
              <a:spcAft>
                <a:spcPts val="0"/>
              </a:spcAft>
              <a:buClr>
                <a:schemeClr val="dk1"/>
              </a:buClr>
              <a:buSzPct val="100000"/>
              <a:buNone/>
            </a:pPr>
            <a:endParaRPr sz="1900"/>
          </a:p>
          <a:p>
            <a:pPr marL="0" lvl="0" indent="0" algn="l" rtl="0">
              <a:lnSpc>
                <a:spcPct val="90000"/>
              </a:lnSpc>
              <a:spcBef>
                <a:spcPts val="1000"/>
              </a:spcBef>
              <a:spcAft>
                <a:spcPts val="0"/>
              </a:spcAft>
              <a:buClr>
                <a:schemeClr val="dk1"/>
              </a:buClr>
              <a:buSzPct val="100000"/>
              <a:buNone/>
            </a:pPr>
            <a:endParaRPr sz="2000"/>
          </a:p>
        </p:txBody>
      </p:sp>
      <p:sp>
        <p:nvSpPr>
          <p:cNvPr id="1022" name="Google Shape;1022;p10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23" name="Google Shape;1023;p10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0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0" name="Google Shape;1030;p10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a:t>Construção do modelo (build model):</a:t>
            </a:r>
            <a:endParaRPr/>
          </a:p>
          <a:p>
            <a:pPr marL="0" lvl="0" indent="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1900"/>
              <a:buNone/>
            </a:pPr>
            <a:r>
              <a:rPr lang="pt-BR" sz="1900" b="1"/>
              <a:t>(B, H, W, C): </a:t>
            </a:r>
            <a:r>
              <a:rPr lang="pt-BR" sz="1900"/>
              <a:t>Esta é a forma do tensor de entrada para o modelo. B é o tamanho do lote, H é a altura da imagem, W é a largura da imagem e C é o número de canais da imagem.</a:t>
            </a:r>
            <a:endParaRPr/>
          </a:p>
          <a:p>
            <a:pPr marL="0" lvl="0" indent="0" algn="l" rtl="0">
              <a:lnSpc>
                <a:spcPct val="90000"/>
              </a:lnSpc>
              <a:spcBef>
                <a:spcPts val="1000"/>
              </a:spcBef>
              <a:spcAft>
                <a:spcPts val="0"/>
              </a:spcAft>
              <a:buClr>
                <a:schemeClr val="dk1"/>
              </a:buClr>
              <a:buSzPts val="1900"/>
              <a:buNone/>
            </a:pPr>
            <a:r>
              <a:rPr lang="pt-BR" sz="1900" b="1"/>
              <a:t>(B, H//8, W//8, num_classes): </a:t>
            </a:r>
            <a:r>
              <a:rPr lang="pt-BR" sz="1900"/>
              <a:t>Esta é a forma do tensor de saída do modelo. O modelo reduz a altura e a largura da imagem por um fator de 8.</a:t>
            </a:r>
            <a:endParaRPr/>
          </a:p>
          <a:p>
            <a:pPr marL="0" lvl="0" indent="0" algn="l" rtl="0">
              <a:lnSpc>
                <a:spcPct val="90000"/>
              </a:lnSpc>
              <a:spcBef>
                <a:spcPts val="1000"/>
              </a:spcBef>
              <a:spcAft>
                <a:spcPts val="0"/>
              </a:spcAft>
              <a:buClr>
                <a:schemeClr val="dk1"/>
              </a:buClr>
              <a:buSzPts val="1900"/>
              <a:buNone/>
            </a:pPr>
            <a:r>
              <a:rPr lang="pt-BR" sz="1900" b="1"/>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marL="0" lvl="0" indent="0" algn="l" rtl="0">
              <a:lnSpc>
                <a:spcPct val="90000"/>
              </a:lnSpc>
              <a:spcBef>
                <a:spcPts val="1000"/>
              </a:spcBef>
              <a:spcAft>
                <a:spcPts val="0"/>
              </a:spcAft>
              <a:buClr>
                <a:schemeClr val="dk1"/>
              </a:buClr>
              <a:buSzPts val="2000"/>
              <a:buNone/>
            </a:pPr>
            <a:endParaRPr sz="2000"/>
          </a:p>
        </p:txBody>
      </p:sp>
      <p:sp>
        <p:nvSpPr>
          <p:cNvPr id="1031" name="Google Shape;1031;p109"/>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32" name="Google Shape;1032;p109"/>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39" name="Google Shape;1039;p11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pt-BR" b="1"/>
              <a:t>Treinamento do modelo (train model):</a:t>
            </a:r>
            <a:endParaRPr/>
          </a:p>
          <a:p>
            <a:pPr marL="228600" lvl="0" indent="-228600" algn="l" rtl="0">
              <a:lnSpc>
                <a:spcPct val="90000"/>
              </a:lnSpc>
              <a:spcBef>
                <a:spcPts val="1000"/>
              </a:spcBef>
              <a:spcAft>
                <a:spcPts val="0"/>
              </a:spcAft>
              <a:buClr>
                <a:schemeClr val="dk1"/>
              </a:buClr>
              <a:buSzPts val="1600"/>
              <a:buChar char="•"/>
            </a:pPr>
            <a:r>
              <a:rPr lang="pt-BR" sz="1600"/>
              <a:t>def train(num_classes: int, learning_rate: float, num_epochs: int,</a:t>
            </a:r>
            <a:endParaRPr/>
          </a:p>
          <a:p>
            <a:pPr marL="0" lvl="0" indent="0" algn="l" rtl="0">
              <a:lnSpc>
                <a:spcPct val="90000"/>
              </a:lnSpc>
              <a:spcBef>
                <a:spcPts val="1000"/>
              </a:spcBef>
              <a:spcAft>
                <a:spcPts val="0"/>
              </a:spcAft>
              <a:buClr>
                <a:schemeClr val="dk1"/>
              </a:buClr>
              <a:buSzPts val="1600"/>
              <a:buNone/>
            </a:pPr>
            <a:r>
              <a:rPr lang="pt-BR" sz="1600"/>
              <a:t>          alpha: float, object_weight: float,</a:t>
            </a:r>
            <a:endParaRPr/>
          </a:p>
          <a:p>
            <a:pPr marL="0" lvl="0" indent="0" algn="l" rtl="0">
              <a:lnSpc>
                <a:spcPct val="90000"/>
              </a:lnSpc>
              <a:spcBef>
                <a:spcPts val="1000"/>
              </a:spcBef>
              <a:spcAft>
                <a:spcPts val="0"/>
              </a:spcAft>
              <a:buClr>
                <a:schemeClr val="dk1"/>
              </a:buClr>
              <a:buSzPts val="1600"/>
              <a:buNone/>
            </a:pPr>
            <a:r>
              <a:rPr lang="pt-BR" sz="1600"/>
              <a:t>          train_dataset: tf.data.Dataset,</a:t>
            </a:r>
            <a:endParaRPr/>
          </a:p>
          <a:p>
            <a:pPr marL="0" lvl="0" indent="0" algn="l" rtl="0">
              <a:lnSpc>
                <a:spcPct val="90000"/>
              </a:lnSpc>
              <a:spcBef>
                <a:spcPts val="1000"/>
              </a:spcBef>
              <a:spcAft>
                <a:spcPts val="0"/>
              </a:spcAft>
              <a:buClr>
                <a:schemeClr val="dk1"/>
              </a:buClr>
              <a:buSzPts val="1600"/>
              <a:buNone/>
            </a:pPr>
            <a:r>
              <a:rPr lang="pt-BR" sz="1600"/>
              <a:t>          validation_dataset: tf.data.Dataset,</a:t>
            </a:r>
            <a:endParaRPr/>
          </a:p>
          <a:p>
            <a:pPr marL="0" lvl="0" indent="0" algn="l" rtl="0">
              <a:lnSpc>
                <a:spcPct val="90000"/>
              </a:lnSpc>
              <a:spcBef>
                <a:spcPts val="1000"/>
              </a:spcBef>
              <a:spcAft>
                <a:spcPts val="0"/>
              </a:spcAft>
              <a:buClr>
                <a:schemeClr val="dk1"/>
              </a:buClr>
              <a:buSzPts val="1600"/>
              <a:buNone/>
            </a:pPr>
            <a:r>
              <a:rPr lang="pt-BR" sz="1600"/>
              <a:t>          best_model_path: str,</a:t>
            </a:r>
            <a:endParaRPr/>
          </a:p>
          <a:p>
            <a:pPr marL="0" lvl="0" indent="0" algn="l" rtl="0">
              <a:lnSpc>
                <a:spcPct val="90000"/>
              </a:lnSpc>
              <a:spcBef>
                <a:spcPts val="1000"/>
              </a:spcBef>
              <a:spcAft>
                <a:spcPts val="0"/>
              </a:spcAft>
              <a:buClr>
                <a:schemeClr val="dk1"/>
              </a:buClr>
              <a:buSzPts val="1600"/>
              <a:buNone/>
            </a:pPr>
            <a:r>
              <a:rPr lang="pt-BR" sz="1600"/>
              <a:t>          input_shape: tuple,</a:t>
            </a:r>
            <a:endParaRPr/>
          </a:p>
          <a:p>
            <a:pPr marL="0" lvl="0" indent="0" algn="l" rtl="0">
              <a:lnSpc>
                <a:spcPct val="90000"/>
              </a:lnSpc>
              <a:spcBef>
                <a:spcPts val="1000"/>
              </a:spcBef>
              <a:spcAft>
                <a:spcPts val="0"/>
              </a:spcAft>
              <a:buClr>
                <a:schemeClr val="dk1"/>
              </a:buClr>
              <a:buSzPts val="1600"/>
              <a:buNone/>
            </a:pPr>
            <a:r>
              <a:rPr lang="pt-BR" sz="1600"/>
              <a:t>          batch_size: int,</a:t>
            </a:r>
            <a:endParaRPr/>
          </a:p>
          <a:p>
            <a:pPr marL="0" lvl="0" indent="0" algn="l" rtl="0">
              <a:lnSpc>
                <a:spcPct val="90000"/>
              </a:lnSpc>
              <a:spcBef>
                <a:spcPts val="1000"/>
              </a:spcBef>
              <a:spcAft>
                <a:spcPts val="0"/>
              </a:spcAft>
              <a:buClr>
                <a:schemeClr val="dk1"/>
              </a:buClr>
              <a:buSzPts val="1600"/>
              <a:buNone/>
            </a:pPr>
            <a:r>
              <a:rPr lang="pt-BR" sz="1600"/>
              <a:t>          use_velo: bool = False,</a:t>
            </a:r>
            <a:endParaRPr/>
          </a:p>
          <a:p>
            <a:pPr marL="0" lvl="0" indent="0" algn="l" rtl="0">
              <a:lnSpc>
                <a:spcPct val="90000"/>
              </a:lnSpc>
              <a:spcBef>
                <a:spcPts val="1000"/>
              </a:spcBef>
              <a:spcAft>
                <a:spcPts val="0"/>
              </a:spcAft>
              <a:buClr>
                <a:schemeClr val="dk1"/>
              </a:buClr>
              <a:buSzPts val="1600"/>
              <a:buNone/>
            </a:pPr>
            <a:r>
              <a:rPr lang="pt-BR" sz="1600"/>
              <a:t>        ensure_determinism: bool = False) -&gt; tf.keras.Model:</a:t>
            </a:r>
            <a:endParaRPr/>
          </a:p>
          <a:p>
            <a:pPr marL="0" lvl="0" indent="0" algn="just" rtl="0">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marL="228600" lvl="0" indent="-50800" algn="l" rtl="0">
              <a:lnSpc>
                <a:spcPct val="90000"/>
              </a:lnSpc>
              <a:spcBef>
                <a:spcPts val="1000"/>
              </a:spcBef>
              <a:spcAft>
                <a:spcPts val="0"/>
              </a:spcAft>
              <a:buClr>
                <a:schemeClr val="dk1"/>
              </a:buClr>
              <a:buSzPts val="2800"/>
              <a:buNone/>
            </a:pPr>
            <a:endParaRPr b="1"/>
          </a:p>
          <a:p>
            <a:pPr marL="0" lvl="0" indent="0" algn="l" rtl="0">
              <a:lnSpc>
                <a:spcPct val="90000"/>
              </a:lnSpc>
              <a:spcBef>
                <a:spcPts val="1000"/>
              </a:spcBef>
              <a:spcAft>
                <a:spcPts val="0"/>
              </a:spcAft>
              <a:buClr>
                <a:schemeClr val="dk1"/>
              </a:buClr>
              <a:buSzPts val="2000"/>
              <a:buNone/>
            </a:pPr>
            <a:endParaRPr sz="2000"/>
          </a:p>
        </p:txBody>
      </p:sp>
      <p:sp>
        <p:nvSpPr>
          <p:cNvPr id="1040" name="Google Shape;1040;p110"/>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10"/>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48" name="Google Shape;1048;p11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num_classes_with_background</a:t>
            </a:r>
            <a:r>
              <a:rPr lang="pt-BR" sz="2000" b="1" i="1" dirty="0"/>
              <a:t> = </a:t>
            </a:r>
            <a:r>
              <a:rPr lang="pt-BR" sz="2000" b="1" i="1" dirty="0" err="1"/>
              <a:t>num_classes</a:t>
            </a:r>
            <a:r>
              <a:rPr lang="pt-BR" sz="2000" b="1" i="1" dirty="0"/>
              <a:t> + 1</a:t>
            </a:r>
            <a:endParaRPr dirty="0"/>
          </a:p>
          <a:p>
            <a:pPr marL="0" lvl="0" indent="0" algn="l" rtl="0">
              <a:lnSpc>
                <a:spcPct val="90000"/>
              </a:lnSpc>
              <a:spcBef>
                <a:spcPts val="1000"/>
              </a:spcBef>
              <a:spcAft>
                <a:spcPts val="0"/>
              </a:spcAft>
              <a:buClr>
                <a:schemeClr val="dk1"/>
              </a:buClr>
              <a:buSzPct val="100000"/>
              <a:buNone/>
            </a:pPr>
            <a:r>
              <a:rPr lang="pt-BR" sz="1800" dirty="0"/>
              <a:t>Esta linha adiciona 1 ao número de classes para contabilizar a classe de fundo.</a:t>
            </a:r>
            <a:endParaRPr dirty="0"/>
          </a:p>
          <a:p>
            <a:pPr marL="228600" lvl="0" indent="-228600" algn="l" rtl="0">
              <a:lnSpc>
                <a:spcPct val="90000"/>
              </a:lnSpc>
              <a:spcBef>
                <a:spcPts val="1000"/>
              </a:spcBef>
              <a:spcAft>
                <a:spcPts val="0"/>
              </a:spcAft>
              <a:buClr>
                <a:schemeClr val="dk1"/>
              </a:buClr>
              <a:buSzPct val="100000"/>
              <a:buChar char="•"/>
            </a:pPr>
            <a:r>
              <a:rPr lang="pt-BR" sz="2000" b="1" i="1" dirty="0" err="1"/>
              <a:t>weights</a:t>
            </a:r>
            <a:r>
              <a:rPr lang="pt-BR" sz="2000" b="1" i="1" dirty="0"/>
              <a:t> = </a:t>
            </a:r>
            <a:r>
              <a:rPr lang="pt-BR" sz="2000" b="1" i="1" dirty="0" err="1"/>
              <a:t>get_or_download_pretrained_weights</a:t>
            </a:r>
            <a:r>
              <a:rPr lang="pt-BR" sz="2000" b="1" i="1" dirty="0"/>
              <a:t>(WEIGHTS_PREFIX, </a:t>
            </a:r>
            <a:r>
              <a:rPr lang="pt-BR" sz="2000" b="1" i="1" dirty="0" err="1"/>
              <a:t>input_num_channels</a:t>
            </a:r>
            <a:r>
              <a:rPr lang="pt-BR" sz="2000" b="1" i="1" dirty="0"/>
              <a:t>, alpha, </a:t>
            </a:r>
            <a:r>
              <a:rPr lang="pt-BR" sz="2000" b="1" i="1" dirty="0" err="1"/>
              <a:t>allowed_combinations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obtém ou baixa os pesos </a:t>
            </a:r>
            <a:r>
              <a:rPr lang="pt-BR" sz="1800" dirty="0" err="1"/>
              <a:t>pré</a:t>
            </a:r>
            <a:r>
              <a:rPr lang="pt-BR" sz="1800" dirty="0"/>
              <a:t>-treinados para o modelo.</a:t>
            </a:r>
            <a:endParaRPr dirty="0"/>
          </a:p>
          <a:p>
            <a:pPr marL="228600" lvl="0" indent="-228600" algn="l" rtl="0">
              <a:lnSpc>
                <a:spcPct val="90000"/>
              </a:lnSpc>
              <a:spcBef>
                <a:spcPts val="1000"/>
              </a:spcBef>
              <a:spcAft>
                <a:spcPts val="0"/>
              </a:spcAft>
              <a:buClr>
                <a:schemeClr val="dk1"/>
              </a:buClr>
              <a:buSzPct val="100000"/>
              <a:buChar char="•"/>
            </a:pPr>
            <a:r>
              <a:rPr lang="pt-BR" sz="2000" b="1" i="1" dirty="0"/>
              <a:t>model = </a:t>
            </a:r>
            <a:r>
              <a:rPr lang="pt-BR" sz="2000" b="1" i="1" dirty="0" err="1"/>
              <a:t>build_model</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input_shape</a:t>
            </a:r>
            <a:r>
              <a:rPr lang="pt-BR" sz="2000" b="1" i="1" dirty="0"/>
              <a:t>=</a:t>
            </a:r>
            <a:r>
              <a:rPr lang="pt-BR" sz="2000" b="1" i="1" dirty="0" err="1"/>
              <a:t>input_shape</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weights</a:t>
            </a:r>
            <a:r>
              <a:rPr lang="pt-BR" sz="2000" b="1" i="1" dirty="0"/>
              <a:t>=</a:t>
            </a:r>
            <a:r>
              <a:rPr lang="pt-BR" sz="2000" b="1" i="1" dirty="0" err="1"/>
              <a:t>weights</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2000" b="1" i="1" dirty="0"/>
              <a:t>    alpha=alpha,</a:t>
            </a:r>
            <a:endParaRPr dirty="0"/>
          </a:p>
          <a:p>
            <a:pPr marL="0" lvl="0" indent="0" algn="l" rtl="0">
              <a:lnSpc>
                <a:spcPct val="90000"/>
              </a:lnSpc>
              <a:spcBef>
                <a:spcPts val="1000"/>
              </a:spcBef>
              <a:spcAft>
                <a:spcPts val="0"/>
              </a:spcAft>
              <a:buClr>
                <a:schemeClr val="dk1"/>
              </a:buClr>
              <a:buSzPct val="100000"/>
              <a:buNone/>
            </a:pPr>
            <a:r>
              <a:rPr lang="pt-BR" sz="2000" b="1" i="1" dirty="0"/>
              <a:t>    </a:t>
            </a:r>
            <a:r>
              <a:rPr lang="pt-BR" sz="2000" b="1" i="1" dirty="0" err="1"/>
              <a:t>num_classes</a:t>
            </a:r>
            <a:r>
              <a:rPr lang="pt-BR" sz="2000" b="1" i="1" dirty="0"/>
              <a:t>=</a:t>
            </a:r>
            <a:r>
              <a:rPr lang="pt-BR" sz="2000" b="1" i="1" dirty="0" err="1"/>
              <a:t>num_classes_with_background</a:t>
            </a:r>
            <a:endParaRPr sz="2000" b="1" i="1" dirty="0"/>
          </a:p>
          <a:p>
            <a:pPr marL="0" lvl="0" indent="0" algn="l" rtl="0">
              <a:lnSpc>
                <a:spcPct val="90000"/>
              </a:lnSpc>
              <a:spcBef>
                <a:spcPts val="1000"/>
              </a:spcBef>
              <a:spcAft>
                <a:spcPts val="0"/>
              </a:spcAft>
              <a:buClr>
                <a:schemeClr val="dk1"/>
              </a:buClr>
              <a:buSzPct val="100000"/>
              <a:buNone/>
            </a:pP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o modelo usando a função </a:t>
            </a:r>
            <a:r>
              <a:rPr lang="pt-BR" sz="1800" dirty="0" err="1"/>
              <a:t>build_model</a:t>
            </a:r>
            <a:r>
              <a:rPr lang="pt-BR" sz="1800" dirty="0"/>
              <a:t>.</a:t>
            </a:r>
            <a:endParaRPr sz="1800" dirty="0"/>
          </a:p>
          <a:p>
            <a:pPr marL="228600" lvl="0" indent="-228600" algn="l" rtl="0">
              <a:lnSpc>
                <a:spcPct val="90000"/>
              </a:lnSpc>
              <a:spcBef>
                <a:spcPts val="1000"/>
              </a:spcBef>
              <a:spcAft>
                <a:spcPts val="0"/>
              </a:spcAft>
              <a:buClr>
                <a:schemeClr val="dk1"/>
              </a:buClr>
              <a:buSzPct val="100000"/>
              <a:buChar char="•"/>
            </a:pPr>
            <a:r>
              <a:rPr lang="pt-BR" sz="2000" b="1" i="1" dirty="0" err="1"/>
              <a:t>weighted_xent</a:t>
            </a:r>
            <a:r>
              <a:rPr lang="pt-BR" sz="2000" b="1" i="1" dirty="0"/>
              <a:t> = </a:t>
            </a:r>
            <a:r>
              <a:rPr lang="pt-BR" sz="2000" b="1" i="1" dirty="0" err="1"/>
              <a:t>models.construct_weighted_xent_fn</a:t>
            </a:r>
            <a:r>
              <a:rPr lang="pt-BR" sz="2000" b="1" i="1" dirty="0"/>
              <a:t>(</a:t>
            </a:r>
            <a:r>
              <a:rPr lang="pt-BR" sz="2000" b="1" i="1" dirty="0" err="1"/>
              <a:t>model.output.shape</a:t>
            </a:r>
            <a:r>
              <a:rPr lang="pt-BR" sz="2000" b="1" i="1" dirty="0"/>
              <a:t>, </a:t>
            </a:r>
            <a:r>
              <a:rPr lang="pt-BR" sz="2000" b="1" i="1" dirty="0" err="1"/>
              <a:t>object_weight</a:t>
            </a:r>
            <a:r>
              <a:rPr lang="pt-BR" sz="2000" b="1" i="1" dirty="0"/>
              <a:t>)</a:t>
            </a:r>
            <a:endParaRPr dirty="0"/>
          </a:p>
          <a:p>
            <a:pPr marL="0" lvl="0" indent="0" algn="l" rtl="0">
              <a:lnSpc>
                <a:spcPct val="90000"/>
              </a:lnSpc>
              <a:spcBef>
                <a:spcPts val="1000"/>
              </a:spcBef>
              <a:spcAft>
                <a:spcPts val="0"/>
              </a:spcAft>
              <a:buClr>
                <a:schemeClr val="dk1"/>
              </a:buClr>
              <a:buSzPct val="100000"/>
              <a:buNone/>
            </a:pPr>
            <a:r>
              <a:rPr lang="pt-BR" sz="1800" dirty="0"/>
              <a:t>Esta linha constrói uma função de perda de entropia cruzada ponderada específica para o tamanho deste modelo.</a:t>
            </a:r>
            <a:endParaRPr sz="1800" dirty="0"/>
          </a:p>
          <a:p>
            <a:pPr marL="228600" lvl="0" indent="-140017" algn="l" rtl="0">
              <a:lnSpc>
                <a:spcPct val="90000"/>
              </a:lnSpc>
              <a:spcBef>
                <a:spcPts val="1000"/>
              </a:spcBef>
              <a:spcAft>
                <a:spcPts val="0"/>
              </a:spcAft>
              <a:buClr>
                <a:schemeClr val="dk1"/>
              </a:buClr>
              <a:buSzPct val="100000"/>
              <a:buNone/>
            </a:pPr>
            <a:endParaRPr sz="1800" dirty="0"/>
          </a:p>
          <a:p>
            <a:pPr marL="228600" lvl="0" indent="-140017"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endParaRPr sz="2000" dirty="0"/>
          </a:p>
        </p:txBody>
      </p:sp>
      <p:sp>
        <p:nvSpPr>
          <p:cNvPr id="1049" name="Google Shape;1049;p111"/>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0" name="Google Shape;1050;p111"/>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57" name="Google Shape;1057;p11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228600" lvl="0" indent="-228600" algn="l" rtl="0">
              <a:lnSpc>
                <a:spcPct val="90000"/>
              </a:lnSpc>
              <a:spcBef>
                <a:spcPts val="1000"/>
              </a:spcBef>
              <a:spcAft>
                <a:spcPts val="0"/>
              </a:spcAft>
              <a:buClr>
                <a:schemeClr val="dk1"/>
              </a:buClr>
              <a:buSzPts val="1600"/>
              <a:buChar char="•"/>
            </a:pPr>
            <a:r>
              <a:rPr lang="pt-BR" sz="1600" b="1" i="1" dirty="0" err="1"/>
              <a:t>def</a:t>
            </a:r>
            <a:r>
              <a:rPr lang="pt-BR" sz="1600" b="1" i="1" dirty="0"/>
              <a:t> </a:t>
            </a:r>
            <a:r>
              <a:rPr lang="pt-BR" sz="1600" b="1" i="1" dirty="0" err="1"/>
              <a:t>as_segmentation</a:t>
            </a:r>
            <a:r>
              <a:rPr lang="pt-BR" sz="1600" b="1" i="1" dirty="0"/>
              <a:t>(</a:t>
            </a:r>
            <a:r>
              <a:rPr lang="pt-BR" sz="1600" b="1" i="1" dirty="0" err="1"/>
              <a:t>ds</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ds.map</a:t>
            </a:r>
            <a:r>
              <a:rPr lang="pt-BR" sz="1600" b="1" i="1" dirty="0"/>
              <a:t>(</a:t>
            </a:r>
            <a:r>
              <a:rPr lang="pt-BR" sz="1600" b="1" i="1" dirty="0" err="1"/>
              <a:t>dataset.bbox_to_segmentation</a:t>
            </a:r>
            <a:r>
              <a:rPr lang="pt-BR" sz="1600" b="1" i="1" dirty="0"/>
              <a:t>(</a:t>
            </a:r>
            <a:r>
              <a:rPr lang="pt-BR" sz="1600" b="1" i="1" dirty="0" err="1"/>
              <a:t>output_width_height</a:t>
            </a:r>
            <a:r>
              <a:rPr lang="pt-BR" sz="1600" b="1" i="1" dirty="0"/>
              <a:t>, </a:t>
            </a:r>
            <a:r>
              <a:rPr lang="pt-BR" sz="1600" b="1" i="1" dirty="0" err="1"/>
              <a:t>num_classes_with_background</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if</a:t>
            </a:r>
            <a:r>
              <a:rPr lang="pt-BR" sz="1600" b="1" i="1" dirty="0"/>
              <a:t> </a:t>
            </a:r>
            <a:r>
              <a:rPr lang="pt-BR" sz="1600" b="1" i="1" dirty="0" err="1"/>
              <a:t>not</a:t>
            </a:r>
            <a:r>
              <a:rPr lang="pt-BR" sz="1600" b="1" i="1" dirty="0"/>
              <a:t> </a:t>
            </a:r>
            <a:r>
              <a:rPr lang="pt-BR" sz="1600" b="1" i="1" dirty="0" err="1"/>
              <a:t>ensure_determinism</a:t>
            </a:r>
            <a:r>
              <a:rPr lang="pt-BR" sz="1600" b="1" i="1" dirty="0"/>
              <a:t> </a:t>
            </a:r>
            <a:r>
              <a:rPr lang="pt-BR" sz="1600" b="1" i="1" dirty="0" err="1"/>
              <a:t>and</a:t>
            </a:r>
            <a:r>
              <a:rPr lang="pt-BR" sz="1600" b="1" i="1" dirty="0"/>
              <a:t> </a:t>
            </a:r>
            <a:r>
              <a:rPr lang="pt-BR" sz="1600" b="1" i="1" dirty="0" err="1"/>
              <a:t>shuffle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ds.shuffle</a:t>
            </a:r>
            <a:r>
              <a:rPr lang="pt-BR" sz="1600" b="1" i="1" dirty="0"/>
              <a:t>(</a:t>
            </a:r>
            <a:r>
              <a:rPr lang="pt-BR" sz="1600" b="1" i="1" dirty="0" err="1"/>
              <a:t>buffer_size</a:t>
            </a:r>
            <a:r>
              <a:rPr lang="pt-BR" sz="1600" b="1" i="1" dirty="0"/>
              <a:t>=</a:t>
            </a:r>
            <a:r>
              <a:rPr lang="pt-BR" sz="1600" b="1" i="1" dirty="0" err="1"/>
              <a:t>batch_size</a:t>
            </a:r>
            <a:r>
              <a:rPr lang="pt-BR" sz="1600" b="1" i="1" dirty="0"/>
              <a:t>*4)</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ds</a:t>
            </a:r>
            <a:r>
              <a:rPr lang="pt-BR" sz="1600" b="1" i="1" dirty="0"/>
              <a:t> = </a:t>
            </a:r>
            <a:r>
              <a:rPr lang="pt-BR" sz="1600" b="1" i="1" dirty="0" err="1"/>
              <a:t>ds.batch</a:t>
            </a:r>
            <a:r>
              <a:rPr lang="pt-BR" sz="1600" b="1" i="1" dirty="0"/>
              <a:t>(</a:t>
            </a:r>
            <a:r>
              <a:rPr lang="pt-BR" sz="1600" b="1" i="1" dirty="0" err="1"/>
              <a:t>batch_size</a:t>
            </a:r>
            <a:r>
              <a:rPr lang="pt-BR" sz="1600" b="1" i="1" dirty="0"/>
              <a:t>, </a:t>
            </a:r>
            <a:r>
              <a:rPr lang="pt-BR" sz="1600" b="1" i="1" dirty="0" err="1"/>
              <a:t>drop_remainder</a:t>
            </a:r>
            <a:r>
              <a:rPr lang="pt-BR" sz="1600" b="1" i="1" dirty="0"/>
              <a:t>=False).</a:t>
            </a:r>
            <a:r>
              <a:rPr lang="pt-BR" sz="1600" b="1" i="1" dirty="0" err="1"/>
              <a:t>prefetch</a:t>
            </a:r>
            <a:r>
              <a:rPr lang="pt-BR" sz="1600" b="1" i="1" dirty="0"/>
              <a:t>(</a:t>
            </a:r>
            <a:r>
              <a:rPr lang="pt-BR" sz="1600" b="1" i="1" dirty="0" err="1"/>
              <a:t>prefetch_policy</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return</a:t>
            </a:r>
            <a:r>
              <a:rPr lang="pt-BR" sz="1600" b="1" i="1" dirty="0"/>
              <a:t> </a:t>
            </a:r>
            <a:r>
              <a:rPr lang="pt-BR" sz="1600" b="1" i="1" dirty="0" err="1"/>
              <a:t>ds</a:t>
            </a:r>
            <a:endParaRPr dirty="0"/>
          </a:p>
          <a:p>
            <a:pPr marL="0" lvl="0" indent="0" algn="l" rtl="0">
              <a:lnSpc>
                <a:spcPct val="90000"/>
              </a:lnSpc>
              <a:spcBef>
                <a:spcPts val="1000"/>
              </a:spcBef>
              <a:spcAft>
                <a:spcPts val="0"/>
              </a:spcAft>
              <a:buClr>
                <a:schemeClr val="dk1"/>
              </a:buClr>
              <a:buSzPts val="1800"/>
              <a:buNone/>
            </a:pPr>
            <a:r>
              <a:rPr lang="pt-BR" sz="1800" dirty="0"/>
              <a:t>Esta função interna transforma rótulos de caixas delimitadoras em mapas de segmentação.</a:t>
            </a:r>
            <a:endParaRPr dirty="0"/>
          </a:p>
          <a:p>
            <a:pPr marL="228600" lvl="0" indent="-228600" algn="l" rtl="0">
              <a:lnSpc>
                <a:spcPct val="90000"/>
              </a:lnSpc>
              <a:spcBef>
                <a:spcPts val="1000"/>
              </a:spcBef>
              <a:spcAft>
                <a:spcPts val="0"/>
              </a:spcAft>
              <a:buClr>
                <a:schemeClr val="dk1"/>
              </a:buClr>
              <a:buSzPts val="1600"/>
              <a:buChar char="•"/>
            </a:pPr>
            <a:r>
              <a:rPr lang="pt-BR" sz="1600" b="1" i="1" dirty="0" err="1"/>
              <a:t>train_segmentation_dataset</a:t>
            </a:r>
            <a:r>
              <a:rPr lang="pt-BR" sz="1600" b="1" i="1" dirty="0"/>
              <a:t> = </a:t>
            </a:r>
            <a:r>
              <a:rPr lang="pt-BR" sz="1600" b="1" i="1" dirty="0" err="1"/>
              <a:t>as_segmentation</a:t>
            </a:r>
            <a:r>
              <a:rPr lang="pt-BR" sz="1600" b="1" i="1" dirty="0"/>
              <a:t>(</a:t>
            </a:r>
            <a:r>
              <a:rPr lang="pt-BR" sz="1600" b="1" i="1" dirty="0" err="1"/>
              <a:t>train_dataset</a:t>
            </a:r>
            <a:r>
              <a:rPr lang="pt-BR" sz="1600" b="1" i="1" dirty="0"/>
              <a:t>, </a:t>
            </a:r>
            <a:r>
              <a:rPr lang="pt-BR" sz="1600" b="1" i="1" dirty="0" err="1"/>
              <a:t>True</a:t>
            </a:r>
            <a:r>
              <a:rPr lang="pt-BR" sz="1600" b="1" i="1" dirty="0"/>
              <a:t>)</a:t>
            </a:r>
            <a:endParaRPr dirty="0"/>
          </a:p>
          <a:p>
            <a:pPr marL="0" lvl="0" indent="0" algn="l" rtl="0">
              <a:lnSpc>
                <a:spcPct val="90000"/>
              </a:lnSpc>
              <a:spcBef>
                <a:spcPts val="1000"/>
              </a:spcBef>
              <a:spcAft>
                <a:spcPts val="0"/>
              </a:spcAft>
              <a:buClr>
                <a:schemeClr val="dk1"/>
              </a:buClr>
              <a:buSzPts val="1600"/>
              <a:buNone/>
            </a:pPr>
            <a:r>
              <a:rPr lang="pt-BR" sz="1600" b="1" i="1" dirty="0"/>
              <a:t>     </a:t>
            </a:r>
            <a:r>
              <a:rPr lang="pt-BR" sz="1600" b="1" i="1" dirty="0" err="1"/>
              <a:t>validation_segmentation_dataset</a:t>
            </a:r>
            <a:r>
              <a:rPr lang="pt-BR" sz="1600" b="1" i="1" dirty="0"/>
              <a:t> = </a:t>
            </a:r>
            <a:r>
              <a:rPr lang="pt-BR" sz="1600" b="1" i="1" dirty="0" err="1"/>
              <a:t>as_segmentation</a:t>
            </a:r>
            <a:r>
              <a:rPr lang="pt-BR" sz="1600" b="1" i="1" dirty="0"/>
              <a:t>(</a:t>
            </a:r>
            <a:r>
              <a:rPr lang="pt-BR" sz="1600" b="1" i="1" dirty="0" err="1"/>
              <a:t>validation_dataset</a:t>
            </a:r>
            <a:r>
              <a:rPr lang="pt-BR" sz="1600" b="1" i="1" dirty="0"/>
              <a:t>, False)</a:t>
            </a:r>
            <a:endParaRPr dirty="0"/>
          </a:p>
          <a:p>
            <a:pPr marL="0" lvl="0" indent="0" algn="l" rtl="0">
              <a:lnSpc>
                <a:spcPct val="90000"/>
              </a:lnSpc>
              <a:spcBef>
                <a:spcPts val="1000"/>
              </a:spcBef>
              <a:spcAft>
                <a:spcPts val="0"/>
              </a:spcAft>
              <a:buClr>
                <a:schemeClr val="dk1"/>
              </a:buClr>
              <a:buSzPts val="1800"/>
              <a:buNone/>
            </a:pPr>
            <a:r>
              <a:rPr lang="pt-BR" sz="1800" dirty="0"/>
              <a:t>Estas linhas aplicam a função </a:t>
            </a:r>
            <a:r>
              <a:rPr lang="pt-BR" sz="1800" dirty="0" err="1"/>
              <a:t>as_segmentation</a:t>
            </a:r>
            <a:r>
              <a:rPr lang="pt-BR" sz="1800" dirty="0"/>
              <a:t> aos conjuntos de dados de treinamento e validação.</a:t>
            </a:r>
            <a:endParaRPr sz="1800"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58" name="Google Shape;1058;p112"/>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59" name="Google Shape;1059;p112"/>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1758950" y="1178075"/>
            <a:ext cx="8674100" cy="3399850"/>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201" y="4794499"/>
            <a:ext cx="10515599" cy="1862048"/>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66" name="Google Shape;1066;p11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1800" b="1" i="1"/>
              <a:t>util.set_classifier_biases_from_dataset(model, train_segmentation_dataset)</a:t>
            </a:r>
            <a:endParaRPr/>
          </a:p>
          <a:p>
            <a:pPr marL="0" lvl="0" indent="0" algn="l" rtl="0">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marL="228600" lvl="0" indent="-228600" algn="l" rtl="0">
              <a:lnSpc>
                <a:spcPct val="90000"/>
              </a:lnSpc>
              <a:spcBef>
                <a:spcPts val="1000"/>
              </a:spcBef>
              <a:spcAft>
                <a:spcPts val="0"/>
              </a:spcAft>
              <a:buClr>
                <a:schemeClr val="dk1"/>
              </a:buClr>
              <a:buSzPct val="100000"/>
              <a:buChar char="•"/>
            </a:pPr>
            <a:r>
              <a:rPr lang="pt-BR" sz="1800" b="1" i="1"/>
              <a:t>if not use_velo:</a:t>
            </a:r>
            <a:endParaRPr/>
          </a:p>
          <a:p>
            <a:pPr marL="0" lvl="0" indent="0" algn="l" rtl="0">
              <a:lnSpc>
                <a:spcPct val="90000"/>
              </a:lnSpc>
              <a:spcBef>
                <a:spcPts val="1000"/>
              </a:spcBef>
              <a:spcAft>
                <a:spcPts val="0"/>
              </a:spcAft>
              <a:buClr>
                <a:schemeClr val="dk1"/>
              </a:buClr>
              <a:buSzPct val="100000"/>
              <a:buNone/>
            </a:pPr>
            <a:r>
              <a:rPr lang="pt-BR" sz="1800" b="1" i="1"/>
              <a:t>   	 model.compile(loss=weighted_xent, optimizer=Adam(learning_rate=learning_rate))</a:t>
            </a:r>
            <a:endParaRPr/>
          </a:p>
          <a:p>
            <a:pPr marL="0" lvl="0" indent="0" algn="l" rtl="0">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marL="228600" lvl="0" indent="-228600" algn="l" rtl="0">
              <a:lnSpc>
                <a:spcPct val="90000"/>
              </a:lnSpc>
              <a:spcBef>
                <a:spcPts val="1000"/>
              </a:spcBef>
              <a:spcAft>
                <a:spcPts val="0"/>
              </a:spcAft>
              <a:buClr>
                <a:schemeClr val="dk1"/>
              </a:buClr>
              <a:buSzPct val="100000"/>
              <a:buChar char="•"/>
            </a:pPr>
            <a:r>
              <a:rPr lang="pt-BR" sz="1800" b="1" i="1"/>
              <a:t>callbacks = callbacks if callbacks else []</a:t>
            </a:r>
            <a:endParaRPr/>
          </a:p>
          <a:p>
            <a:pPr marL="0" lvl="0" indent="0" algn="l" rtl="0">
              <a:lnSpc>
                <a:spcPct val="90000"/>
              </a:lnSpc>
              <a:spcBef>
                <a:spcPts val="1000"/>
              </a:spcBef>
              <a:spcAft>
                <a:spcPts val="0"/>
              </a:spcAft>
              <a:buClr>
                <a:schemeClr val="dk1"/>
              </a:buClr>
              <a:buSzPct val="100000"/>
              <a:buNone/>
            </a:pPr>
            <a:r>
              <a:rPr lang="pt-BR" sz="1800" b="1" i="1"/>
              <a:t>    callbacks.append(metrics.CentroidScoring(validation_dataset_for_callback, output_width_height,     num_classes_with_background))</a:t>
            </a:r>
            <a:endParaRPr/>
          </a:p>
          <a:p>
            <a:pPr marL="0" lvl="0" indent="0" algn="l" rtl="0">
              <a:lnSpc>
                <a:spcPct val="90000"/>
              </a:lnSpc>
              <a:spcBef>
                <a:spcPts val="1000"/>
              </a:spcBef>
              <a:spcAft>
                <a:spcPts val="0"/>
              </a:spcAft>
              <a:buClr>
                <a:schemeClr val="dk1"/>
              </a:buClr>
              <a:buSzPct val="100000"/>
              <a:buNone/>
            </a:pPr>
            <a:r>
              <a:rPr lang="pt-BR" sz="1800" b="1" i="1"/>
              <a:t>   callbacks.append(metrics.PrintPercentageTrained(num_epochs))</a:t>
            </a:r>
            <a:endParaRPr/>
          </a:p>
          <a:p>
            <a:pPr marL="0" lvl="0" indent="0" algn="l" rtl="0">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marL="228600" lvl="0" indent="-122872" algn="l" rtl="0">
              <a:lnSpc>
                <a:spcPct val="90000"/>
              </a:lnSpc>
              <a:spcBef>
                <a:spcPts val="1000"/>
              </a:spcBef>
              <a:spcAft>
                <a:spcPts val="0"/>
              </a:spcAft>
              <a:buClr>
                <a:schemeClr val="dk1"/>
              </a:buClr>
              <a:buSzPct val="100000"/>
              <a:buNone/>
            </a:pPr>
            <a:endParaRPr sz="1800" b="1" i="1"/>
          </a:p>
          <a:p>
            <a:pPr marL="228600" lvl="0" indent="-122872" algn="l" rtl="0">
              <a:lnSpc>
                <a:spcPct val="90000"/>
              </a:lnSpc>
              <a:spcBef>
                <a:spcPts val="1000"/>
              </a:spcBef>
              <a:spcAft>
                <a:spcPts val="0"/>
              </a:spcAft>
              <a:buClr>
                <a:schemeClr val="dk1"/>
              </a:buClr>
              <a:buSzPct val="100000"/>
              <a:buNone/>
            </a:pPr>
            <a:endParaRPr sz="1800" b="1" i="1"/>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67" name="Google Shape;1067;p113"/>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68" name="Google Shape;1068;p113"/>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75" name="Google Shape;1075;p11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228600" lvl="0" indent="-228600" algn="l" rtl="0">
              <a:lnSpc>
                <a:spcPct val="90000"/>
              </a:lnSpc>
              <a:spcBef>
                <a:spcPts val="1000"/>
              </a:spcBef>
              <a:spcAft>
                <a:spcPts val="0"/>
              </a:spcAft>
              <a:buClr>
                <a:schemeClr val="dk1"/>
              </a:buClr>
              <a:buSzPct val="100000"/>
              <a:buChar char="•"/>
            </a:pPr>
            <a:r>
              <a:rPr lang="pt-BR" sz="2300" b="1" i="1"/>
              <a:t>callbacks.append(</a:t>
            </a:r>
            <a:endParaRPr/>
          </a:p>
          <a:p>
            <a:pPr marL="457200" lvl="1" indent="0" algn="l" rtl="0">
              <a:lnSpc>
                <a:spcPct val="90000"/>
              </a:lnSpc>
              <a:spcBef>
                <a:spcPts val="500"/>
              </a:spcBef>
              <a:spcAft>
                <a:spcPts val="0"/>
              </a:spcAft>
              <a:buClr>
                <a:schemeClr val="dk1"/>
              </a:buClr>
              <a:buSzPct val="100000"/>
              <a:buNone/>
            </a:pPr>
            <a:r>
              <a:rPr lang="pt-BR" sz="2300" b="1" i="1"/>
              <a:t>    tf.keras.callbacks.ModelCheckpoint(best_model_path,</a:t>
            </a:r>
            <a:endParaRPr/>
          </a:p>
          <a:p>
            <a:pPr marL="457200" lvl="1" indent="0" algn="l" rtl="0">
              <a:lnSpc>
                <a:spcPct val="90000"/>
              </a:lnSpc>
              <a:spcBef>
                <a:spcPts val="500"/>
              </a:spcBef>
              <a:spcAft>
                <a:spcPts val="0"/>
              </a:spcAft>
              <a:buClr>
                <a:schemeClr val="dk1"/>
              </a:buClr>
              <a:buSzPct val="100000"/>
              <a:buNone/>
            </a:pPr>
            <a:r>
              <a:rPr lang="pt-BR" sz="2300" b="1" i="1"/>
              <a:t>        monitor='val_f1', save_best_only=True, mode='max',</a:t>
            </a:r>
            <a:endParaRPr/>
          </a:p>
          <a:p>
            <a:pPr marL="457200" lvl="1" indent="0" algn="l" rtl="0">
              <a:lnSpc>
                <a:spcPct val="90000"/>
              </a:lnSpc>
              <a:spcBef>
                <a:spcPts val="500"/>
              </a:spcBef>
              <a:spcAft>
                <a:spcPts val="0"/>
              </a:spcAft>
              <a:buClr>
                <a:schemeClr val="dk1"/>
              </a:buClr>
              <a:buSzPct val="100000"/>
              <a:buNone/>
            </a:pPr>
            <a:r>
              <a:rPr lang="pt-BR" sz="2300" b="1" i="1"/>
              <a:t>        save_weights_only=True, verbose=0))</a:t>
            </a:r>
            <a:endParaRPr/>
          </a:p>
          <a:p>
            <a:pPr marL="0" lvl="0" indent="0" algn="l" rtl="0">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marL="228600" lvl="0" indent="-228600" algn="l" rtl="0">
              <a:lnSpc>
                <a:spcPct val="90000"/>
              </a:lnSpc>
              <a:spcBef>
                <a:spcPts val="600"/>
              </a:spcBef>
              <a:spcAft>
                <a:spcPts val="0"/>
              </a:spcAft>
              <a:buClr>
                <a:schemeClr val="dk1"/>
              </a:buClr>
              <a:buSzPct val="100000"/>
              <a:buChar char="•"/>
            </a:pPr>
            <a:r>
              <a:rPr lang="pt-BR" sz="1800" b="1" i="1"/>
              <a:t>if use_velo:</a:t>
            </a:r>
            <a:endParaRPr/>
          </a:p>
          <a:p>
            <a:pPr marL="0" lvl="0" indent="0" algn="l" rtl="0">
              <a:lnSpc>
                <a:spcPct val="90000"/>
              </a:lnSpc>
              <a:spcBef>
                <a:spcPts val="600"/>
              </a:spcBef>
              <a:spcAft>
                <a:spcPts val="0"/>
              </a:spcAft>
              <a:buClr>
                <a:schemeClr val="dk1"/>
              </a:buClr>
              <a:buSzPct val="100000"/>
              <a:buNone/>
            </a:pPr>
            <a:r>
              <a:rPr lang="pt-BR" sz="1800" b="1" i="1"/>
              <a:t>    	from tensorflow.python.framework.errors_impl import ResourceExhaustedError</a:t>
            </a:r>
            <a:endParaRPr sz="1800" b="1" i="1"/>
          </a:p>
          <a:p>
            <a:pPr marL="0" lvl="0" indent="0" algn="l" rtl="0">
              <a:lnSpc>
                <a:spcPct val="90000"/>
              </a:lnSpc>
              <a:spcBef>
                <a:spcPts val="600"/>
              </a:spcBef>
              <a:spcAft>
                <a:spcPts val="0"/>
              </a:spcAft>
              <a:buClr>
                <a:schemeClr val="dk1"/>
              </a:buClr>
              <a:buSzPct val="100000"/>
              <a:buNone/>
            </a:pPr>
            <a:r>
              <a:rPr lang="pt-BR" sz="1800" b="1" i="1"/>
              <a:t>try:</a:t>
            </a:r>
            <a:endParaRPr/>
          </a:p>
          <a:p>
            <a:pPr marL="0" lvl="0" indent="0" algn="l" rtl="0">
              <a:lnSpc>
                <a:spcPct val="90000"/>
              </a:lnSpc>
              <a:spcBef>
                <a:spcPts val="600"/>
              </a:spcBef>
              <a:spcAft>
                <a:spcPts val="0"/>
              </a:spcAft>
              <a:buClr>
                <a:schemeClr val="dk1"/>
              </a:buClr>
              <a:buSzPct val="100000"/>
              <a:buNone/>
            </a:pPr>
            <a:r>
              <a:rPr lang="pt-BR" sz="1800" b="1" i="1"/>
              <a:t>        train_keras_model_with_velo(</a:t>
            </a:r>
            <a:endParaRPr/>
          </a:p>
          <a:p>
            <a:pPr marL="0" lvl="0" indent="0" algn="l" rtl="0">
              <a:lnSpc>
                <a:spcPct val="90000"/>
              </a:lnSpc>
              <a:spcBef>
                <a:spcPts val="600"/>
              </a:spcBef>
              <a:spcAft>
                <a:spcPts val="0"/>
              </a:spcAft>
              <a:buClr>
                <a:schemeClr val="dk1"/>
              </a:buClr>
              <a:buSzPct val="100000"/>
              <a:buNone/>
            </a:pPr>
            <a:r>
              <a:rPr lang="pt-BR" sz="1800" b="1" i="1"/>
              <a:t>            model,</a:t>
            </a:r>
            <a:endParaRPr/>
          </a:p>
          <a:p>
            <a:pPr marL="0" lvl="0" indent="0" algn="l" rtl="0">
              <a:lnSpc>
                <a:spcPct val="90000"/>
              </a:lnSpc>
              <a:spcBef>
                <a:spcPts val="600"/>
              </a:spcBef>
              <a:spcAft>
                <a:spcPts val="0"/>
              </a:spcAft>
              <a:buClr>
                <a:schemeClr val="dk1"/>
              </a:buClr>
              <a:buSzPct val="100000"/>
              <a:buNone/>
            </a:pPr>
            <a:r>
              <a:rPr lang="pt-BR" sz="1800" b="1" i="1"/>
              <a:t>            train_segmentation_dataset,</a:t>
            </a:r>
            <a:endParaRPr/>
          </a:p>
          <a:p>
            <a:pPr marL="0" lvl="0" indent="0" algn="l" rtl="0">
              <a:lnSpc>
                <a:spcPct val="90000"/>
              </a:lnSpc>
              <a:spcBef>
                <a:spcPts val="600"/>
              </a:spcBef>
              <a:spcAft>
                <a:spcPts val="0"/>
              </a:spcAft>
              <a:buClr>
                <a:schemeClr val="dk1"/>
              </a:buClr>
              <a:buSzPct val="100000"/>
              <a:buNone/>
            </a:pPr>
            <a:r>
              <a:rPr lang="pt-BR" sz="1800" b="1" i="1"/>
              <a:t>            validation_segmentation_dataset,</a:t>
            </a:r>
            <a:endParaRPr/>
          </a:p>
          <a:p>
            <a:pPr marL="0" lvl="0" indent="0" algn="l" rtl="0">
              <a:lnSpc>
                <a:spcPct val="90000"/>
              </a:lnSpc>
              <a:spcBef>
                <a:spcPts val="600"/>
              </a:spcBef>
              <a:spcAft>
                <a:spcPts val="0"/>
              </a:spcAft>
              <a:buClr>
                <a:schemeClr val="dk1"/>
              </a:buClr>
              <a:buSzPct val="100000"/>
              <a:buNone/>
            </a:pPr>
            <a:r>
              <a:rPr lang="pt-BR" sz="1800" b="1" i="1"/>
              <a:t>            loss_fn=weighted_xent,</a:t>
            </a:r>
            <a:endParaRPr/>
          </a:p>
          <a:p>
            <a:pPr marL="0" lvl="0" indent="0" algn="l" rtl="0">
              <a:lnSpc>
                <a:spcPct val="90000"/>
              </a:lnSpc>
              <a:spcBef>
                <a:spcPts val="600"/>
              </a:spcBef>
              <a:spcAft>
                <a:spcPts val="0"/>
              </a:spcAft>
              <a:buClr>
                <a:schemeClr val="dk1"/>
              </a:buClr>
              <a:buSzPct val="100000"/>
              <a:buNone/>
            </a:pPr>
            <a:r>
              <a:rPr lang="pt-BR" sz="1800" b="1" i="1"/>
              <a:t>            num_epochs=num_epochs,</a:t>
            </a:r>
            <a:endParaRPr/>
          </a:p>
          <a:p>
            <a:pPr marL="0" lvl="0" indent="0" algn="l" rtl="0">
              <a:lnSpc>
                <a:spcPct val="90000"/>
              </a:lnSpc>
              <a:spcBef>
                <a:spcPts val="600"/>
              </a:spcBef>
              <a:spcAft>
                <a:spcPts val="0"/>
              </a:spcAft>
              <a:buClr>
                <a:schemeClr val="dk1"/>
              </a:buClr>
              <a:buSzPct val="100000"/>
              <a:buNone/>
            </a:pPr>
            <a:r>
              <a:rPr lang="pt-BR" sz="1800" b="1" i="1"/>
              <a:t>            callbacks=callbacks</a:t>
            </a:r>
            <a:endParaRPr/>
          </a:p>
          <a:p>
            <a:pPr marL="0" lvl="0" indent="0" algn="l" rtl="0">
              <a:lnSpc>
                <a:spcPct val="90000"/>
              </a:lnSpc>
              <a:spcBef>
                <a:spcPts val="600"/>
              </a:spcBef>
              <a:spcAft>
                <a:spcPts val="0"/>
              </a:spcAft>
              <a:buClr>
                <a:schemeClr val="dk1"/>
              </a:buClr>
              <a:buSzPct val="100000"/>
              <a:buNone/>
            </a:pPr>
            <a:r>
              <a:rPr lang="pt-BR" sz="1800" b="1" i="1"/>
              <a:t>        )</a:t>
            </a:r>
            <a:endParaRPr/>
          </a:p>
          <a:p>
            <a:pPr marL="0" lvl="0" indent="0" algn="l" rtl="0">
              <a:lnSpc>
                <a:spcPct val="90000"/>
              </a:lnSpc>
              <a:spcBef>
                <a:spcPts val="600"/>
              </a:spcBef>
              <a:spcAft>
                <a:spcPts val="0"/>
              </a:spcAft>
              <a:buClr>
                <a:schemeClr val="dk1"/>
              </a:buClr>
              <a:buSzPct val="100000"/>
              <a:buNone/>
            </a:pPr>
            <a:r>
              <a:rPr lang="pt-BR" sz="1800" b="1" i="1"/>
              <a:t>   </a:t>
            </a:r>
            <a:endParaRPr sz="1800" b="1" i="1"/>
          </a:p>
          <a:p>
            <a:pPr marL="228600" lvl="0" indent="-104140" algn="l" rtl="0">
              <a:lnSpc>
                <a:spcPct val="90000"/>
              </a:lnSpc>
              <a:spcBef>
                <a:spcPts val="1000"/>
              </a:spcBef>
              <a:spcAft>
                <a:spcPts val="0"/>
              </a:spcAft>
              <a:buClr>
                <a:schemeClr val="dk1"/>
              </a:buClr>
              <a:buSzPct val="100000"/>
              <a:buNone/>
            </a:pPr>
            <a:endParaRPr b="1"/>
          </a:p>
          <a:p>
            <a:pPr marL="228600" lvl="0" indent="-148590" algn="l" rtl="0">
              <a:lnSpc>
                <a:spcPct val="90000"/>
              </a:lnSpc>
              <a:spcBef>
                <a:spcPts val="1000"/>
              </a:spcBef>
              <a:spcAft>
                <a:spcPts val="0"/>
              </a:spcAft>
              <a:buClr>
                <a:schemeClr val="dk1"/>
              </a:buClr>
              <a:buSzPct val="100000"/>
              <a:buNone/>
            </a:pPr>
            <a:endParaRPr sz="1800"/>
          </a:p>
          <a:p>
            <a:pPr marL="228600" lvl="0" indent="-148590"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76" name="Google Shape;1076;p114"/>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77" name="Google Shape;1077;p114"/>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84" name="Google Shape;1084;p11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b="1"/>
              <a:t>Treinamento do modelo (train model):</a:t>
            </a:r>
            <a:endParaRPr/>
          </a:p>
          <a:p>
            <a:pPr marL="0" lvl="0" indent="-105727" algn="l" rtl="0">
              <a:lnSpc>
                <a:spcPct val="90000"/>
              </a:lnSpc>
              <a:spcBef>
                <a:spcPts val="600"/>
              </a:spcBef>
              <a:spcAft>
                <a:spcPts val="0"/>
              </a:spcAft>
              <a:buClr>
                <a:srgbClr val="000000"/>
              </a:buClr>
              <a:buSzPct val="100000"/>
              <a:buChar char="•"/>
            </a:pPr>
            <a:r>
              <a:rPr lang="pt-BR" sz="1800" b="1" i="1">
                <a:solidFill>
                  <a:srgbClr val="000000"/>
                </a:solidFill>
                <a:latin typeface="Calibri"/>
                <a:ea typeface="Calibri"/>
                <a:cs typeface="Calibri"/>
                <a:sym typeface="Calibri"/>
              </a:rPr>
              <a:t>except ResourceExhaustedError as 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print(str(e))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raise Exception(</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"ResourceExhaustedError caught during train_keras_model_with_velo."</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Though VeLO encourages a large batch size, the current"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f" size of {batch_size} may be too large. Please try a lower"</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value. For further assistance please contact support"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 at https://forum.edgeimpulse.com/")</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else:</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model.fit(train_segmentation_dataset,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validation_data=validation_segmentation_dataset,</a:t>
            </a:r>
            <a:endParaRPr sz="1600"/>
          </a:p>
          <a:p>
            <a:pPr marL="0" lvl="0" indent="0" algn="l" rtl="0">
              <a:lnSpc>
                <a:spcPct val="90000"/>
              </a:lnSpc>
              <a:spcBef>
                <a:spcPts val="600"/>
              </a:spcBef>
              <a:spcAft>
                <a:spcPts val="0"/>
              </a:spcAft>
              <a:buClr>
                <a:srgbClr val="000000"/>
              </a:buClr>
              <a:buSzPct val="100000"/>
              <a:buNone/>
            </a:pPr>
            <a:r>
              <a:rPr lang="pt-BR" sz="1800" b="1" i="1">
                <a:solidFill>
                  <a:srgbClr val="000000"/>
                </a:solidFill>
                <a:latin typeface="Calibri"/>
                <a:ea typeface="Calibri"/>
                <a:cs typeface="Calibri"/>
                <a:sym typeface="Calibri"/>
              </a:rPr>
              <a:t>            epochs=num_epochs, callbacks=callbacks, verbose=0)</a:t>
            </a:r>
            <a:endParaRPr/>
          </a:p>
          <a:p>
            <a:pPr marL="0" lvl="0" indent="0" algn="l" rtl="0">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marL="0" lvl="0" indent="0" algn="l" rtl="0">
              <a:lnSpc>
                <a:spcPct val="90000"/>
              </a:lnSpc>
              <a:spcBef>
                <a:spcPts val="600"/>
              </a:spcBef>
              <a:spcAft>
                <a:spcPts val="0"/>
              </a:spcAft>
              <a:buClr>
                <a:schemeClr val="dk1"/>
              </a:buClr>
              <a:buSzPct val="100000"/>
              <a:buNone/>
            </a:pPr>
            <a:endParaRPr sz="1600"/>
          </a:p>
          <a:p>
            <a:pPr marL="228600" lvl="0" indent="-64135" algn="l" rtl="0">
              <a:lnSpc>
                <a:spcPct val="90000"/>
              </a:lnSpc>
              <a:spcBef>
                <a:spcPts val="1000"/>
              </a:spcBef>
              <a:spcAft>
                <a:spcPts val="0"/>
              </a:spcAft>
              <a:buClr>
                <a:schemeClr val="dk1"/>
              </a:buClr>
              <a:buSzPct val="100000"/>
              <a:buNone/>
            </a:pPr>
            <a:endParaRPr b="1"/>
          </a:p>
          <a:p>
            <a:pPr marL="228600" lvl="0" indent="-122872" algn="l" rtl="0">
              <a:lnSpc>
                <a:spcPct val="90000"/>
              </a:lnSpc>
              <a:spcBef>
                <a:spcPts val="1000"/>
              </a:spcBef>
              <a:spcAft>
                <a:spcPts val="0"/>
              </a:spcAft>
              <a:buClr>
                <a:schemeClr val="dk1"/>
              </a:buClr>
              <a:buSzPct val="100000"/>
              <a:buNone/>
            </a:pPr>
            <a:endParaRPr sz="1800"/>
          </a:p>
          <a:p>
            <a:pPr marL="228600" lvl="0" indent="-122872" algn="l" rtl="0">
              <a:lnSpc>
                <a:spcPct val="90000"/>
              </a:lnSpc>
              <a:spcBef>
                <a:spcPts val="1000"/>
              </a:spcBef>
              <a:spcAft>
                <a:spcPts val="0"/>
              </a:spcAft>
              <a:buClr>
                <a:schemeClr val="dk1"/>
              </a:buClr>
              <a:buSzPct val="100000"/>
              <a:buNone/>
            </a:pPr>
            <a:endParaRPr sz="1800"/>
          </a:p>
          <a:p>
            <a:pPr marL="0" lvl="0" indent="0" algn="l" rtl="0">
              <a:lnSpc>
                <a:spcPct val="90000"/>
              </a:lnSpc>
              <a:spcBef>
                <a:spcPts val="1000"/>
              </a:spcBef>
              <a:spcAft>
                <a:spcPts val="0"/>
              </a:spcAft>
              <a:buClr>
                <a:schemeClr val="dk1"/>
              </a:buClr>
              <a:buSzPct val="100000"/>
              <a:buNone/>
            </a:pPr>
            <a:endParaRPr sz="2000"/>
          </a:p>
        </p:txBody>
      </p:sp>
      <p:sp>
        <p:nvSpPr>
          <p:cNvPr id="1085" name="Google Shape;1085;p115"/>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86" name="Google Shape;1086;p115"/>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093" name="Google Shape;1093;p11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r>
              <a:rPr lang="pt-BR" b="1" dirty="0"/>
              <a:t>Treinamento do modelo (</a:t>
            </a:r>
            <a:r>
              <a:rPr lang="pt-BR" b="1" dirty="0" err="1"/>
              <a:t>train</a:t>
            </a:r>
            <a:r>
              <a:rPr lang="pt-BR" b="1" dirty="0"/>
              <a:t> model):</a:t>
            </a:r>
            <a:endParaRPr dirty="0"/>
          </a:p>
          <a:p>
            <a:pPr marL="0" lvl="0" indent="-114300" algn="l" rtl="0">
              <a:lnSpc>
                <a:spcPct val="90000"/>
              </a:lnSpc>
              <a:spcBef>
                <a:spcPts val="600"/>
              </a:spcBef>
              <a:spcAft>
                <a:spcPts val="0"/>
              </a:spcAft>
              <a:buClr>
                <a:srgbClr val="000000"/>
              </a:buClr>
              <a:buSzPts val="1800"/>
              <a:buChar char="•"/>
            </a:pP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model.load_weights</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best_model_path</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Esta linha carrega os melhores pesos do modelo durante o treinamento.</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 = </a:t>
            </a:r>
            <a:r>
              <a:rPr lang="pt-BR" sz="1800" b="1" i="1" dirty="0" err="1">
                <a:solidFill>
                  <a:srgbClr val="000000"/>
                </a:solidFill>
                <a:latin typeface="Calibri"/>
                <a:ea typeface="Calibri"/>
                <a:cs typeface="Calibri"/>
                <a:sym typeface="Calibri"/>
              </a:rPr>
              <a:t>Softmax</a:t>
            </a:r>
            <a:r>
              <a:rPr lang="pt-BR" sz="1800" b="1" i="1" dirty="0">
                <a:solidFill>
                  <a:srgbClr val="000000"/>
                </a:solidFill>
                <a:latin typeface="Calibri"/>
                <a:ea typeface="Calibri"/>
                <a:cs typeface="Calibri"/>
                <a:sym typeface="Calibri"/>
              </a:rPr>
              <a:t>()(</a:t>
            </a:r>
            <a:r>
              <a:rPr lang="pt-BR" sz="1800" b="1" i="1" dirty="0" err="1">
                <a:solidFill>
                  <a:srgbClr val="000000"/>
                </a:solidFill>
                <a:latin typeface="Calibri"/>
                <a:ea typeface="Calibri"/>
                <a:cs typeface="Calibri"/>
                <a:sym typeface="Calibri"/>
              </a:rPr>
              <a:t>model.layers</a:t>
            </a:r>
            <a:r>
              <a:rPr lang="pt-BR" sz="1800" b="1" i="1" dirty="0">
                <a:solidFill>
                  <a:srgbClr val="000000"/>
                </a:solidFill>
                <a:latin typeface="Calibri"/>
                <a:ea typeface="Calibri"/>
                <a:cs typeface="Calibri"/>
                <a:sym typeface="Calibri"/>
              </a:rPr>
              <a:t>[-1].output)</a:t>
            </a:r>
            <a:endParaRPr dirty="0"/>
          </a:p>
          <a:p>
            <a:pPr marL="0" lvl="0" indent="0" algn="l" rtl="0">
              <a:lnSpc>
                <a:spcPct val="90000"/>
              </a:lnSpc>
              <a:spcBef>
                <a:spcPts val="600"/>
              </a:spcBef>
              <a:spcAft>
                <a:spcPts val="0"/>
              </a:spcAft>
              <a:buClr>
                <a:srgbClr val="000000"/>
              </a:buClr>
              <a:buSzPts val="1800"/>
              <a:buNone/>
            </a:pPr>
            <a:r>
              <a:rPr lang="pt-BR" sz="1800" b="1" i="1" dirty="0">
                <a:solidFill>
                  <a:srgbClr val="000000"/>
                </a:solidFill>
                <a:latin typeface="Calibri"/>
                <a:ea typeface="Calibri"/>
                <a:cs typeface="Calibri"/>
                <a:sym typeface="Calibri"/>
              </a:rPr>
              <a:t>    model = Model(</a:t>
            </a:r>
            <a:r>
              <a:rPr lang="pt-BR" sz="1800" b="1" i="1" dirty="0" err="1">
                <a:solidFill>
                  <a:srgbClr val="000000"/>
                </a:solidFill>
                <a:latin typeface="Calibri"/>
                <a:ea typeface="Calibri"/>
                <a:cs typeface="Calibri"/>
                <a:sym typeface="Calibri"/>
              </a:rPr>
              <a:t>model.input</a:t>
            </a:r>
            <a:r>
              <a:rPr lang="pt-BR" sz="1800" b="1" i="1" dirty="0">
                <a:solidFill>
                  <a:srgbClr val="000000"/>
                </a:solidFill>
                <a:latin typeface="Calibri"/>
                <a:ea typeface="Calibri"/>
                <a:cs typeface="Calibri"/>
                <a:sym typeface="Calibri"/>
              </a:rPr>
              <a:t>, </a:t>
            </a:r>
            <a:r>
              <a:rPr lang="pt-BR" sz="1800" b="1" i="1" dirty="0" err="1">
                <a:solidFill>
                  <a:srgbClr val="000000"/>
                </a:solidFill>
                <a:latin typeface="Calibri"/>
                <a:ea typeface="Calibri"/>
                <a:cs typeface="Calibri"/>
                <a:sym typeface="Calibri"/>
              </a:rPr>
              <a:t>softmax_layer</a:t>
            </a:r>
            <a:r>
              <a:rPr lang="pt-BR" sz="1800" b="1" i="1" dirty="0">
                <a:solidFill>
                  <a:srgbClr val="000000"/>
                </a:solidFill>
                <a:latin typeface="Calibri"/>
                <a:ea typeface="Calibri"/>
                <a:cs typeface="Calibri"/>
                <a:sym typeface="Calibri"/>
              </a:rPr>
              <a:t>)</a:t>
            </a:r>
            <a:endParaRPr dirty="0"/>
          </a:p>
          <a:p>
            <a:pPr marL="0" lvl="0" indent="0" algn="l" rtl="0">
              <a:lnSpc>
                <a:spcPct val="90000"/>
              </a:lnSpc>
              <a:spcBef>
                <a:spcPts val="600"/>
              </a:spcBef>
              <a:spcAft>
                <a:spcPts val="0"/>
              </a:spcAft>
              <a:buClr>
                <a:srgbClr val="000000"/>
              </a:buClr>
              <a:buSzPts val="1600"/>
              <a:buNone/>
            </a:pPr>
            <a:r>
              <a:rPr lang="pt-BR" sz="1600" dirty="0">
                <a:solidFill>
                  <a:srgbClr val="000000"/>
                </a:solidFill>
                <a:latin typeface="Calibri"/>
                <a:ea typeface="Calibri"/>
                <a:cs typeface="Calibri"/>
                <a:sym typeface="Calibri"/>
              </a:rPr>
              <a:t>Aqui, uma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explícita é adicionada ao modelo antes da exportação. A camada </a:t>
            </a:r>
            <a:r>
              <a:rPr lang="pt-BR" sz="1600" dirty="0" err="1">
                <a:solidFill>
                  <a:srgbClr val="000000"/>
                </a:solidFill>
                <a:latin typeface="Calibri"/>
                <a:ea typeface="Calibri"/>
                <a:cs typeface="Calibri"/>
                <a:sym typeface="Calibri"/>
              </a:rPr>
              <a:t>softmax</a:t>
            </a:r>
            <a:r>
              <a:rPr lang="pt-BR" sz="1600" dirty="0">
                <a:solidFill>
                  <a:srgbClr val="000000"/>
                </a:solidFill>
                <a:latin typeface="Calibri"/>
                <a:ea typeface="Calibri"/>
                <a:cs typeface="Calibri"/>
                <a:sym typeface="Calibri"/>
              </a:rPr>
              <a:t> transforma os </a:t>
            </a:r>
            <a:r>
              <a:rPr lang="pt-BR" sz="1600" dirty="0" err="1">
                <a:solidFill>
                  <a:srgbClr val="000000"/>
                </a:solidFill>
                <a:latin typeface="Calibri"/>
                <a:ea typeface="Calibri"/>
                <a:cs typeface="Calibri"/>
                <a:sym typeface="Calibri"/>
              </a:rPr>
              <a:t>logits</a:t>
            </a:r>
            <a:r>
              <a:rPr lang="pt-BR" sz="1600" dirty="0">
                <a:solidFill>
                  <a:srgbClr val="000000"/>
                </a:solidFill>
                <a:latin typeface="Calibri"/>
                <a:ea typeface="Calibri"/>
                <a:cs typeface="Calibri"/>
                <a:sym typeface="Calibri"/>
              </a:rPr>
              <a:t> do modelo em probabilidades.</a:t>
            </a:r>
            <a:endParaRPr dirty="0"/>
          </a:p>
          <a:p>
            <a:pPr marL="228600" lvl="0" indent="-228600" algn="l" rtl="0">
              <a:lnSpc>
                <a:spcPct val="90000"/>
              </a:lnSpc>
              <a:spcBef>
                <a:spcPts val="600"/>
              </a:spcBef>
              <a:spcAft>
                <a:spcPts val="0"/>
              </a:spcAft>
              <a:buClr>
                <a:srgbClr val="000000"/>
              </a:buClr>
              <a:buSzPts val="1800"/>
              <a:buChar char="•"/>
            </a:pPr>
            <a:r>
              <a:rPr lang="pt-BR" sz="1800" b="1" i="1" dirty="0" err="1">
                <a:solidFill>
                  <a:srgbClr val="000000"/>
                </a:solidFill>
                <a:latin typeface="Calibri"/>
                <a:ea typeface="Calibri"/>
                <a:cs typeface="Calibri"/>
                <a:sym typeface="Calibri"/>
              </a:rPr>
              <a:t>return</a:t>
            </a:r>
            <a:r>
              <a:rPr lang="pt-BR" sz="1800" b="1" i="1" dirty="0">
                <a:solidFill>
                  <a:srgbClr val="000000"/>
                </a:solidFill>
                <a:latin typeface="Calibri"/>
                <a:ea typeface="Calibri"/>
                <a:cs typeface="Calibri"/>
                <a:sym typeface="Calibri"/>
              </a:rPr>
              <a:t> model</a:t>
            </a:r>
            <a:endParaRPr dirty="0"/>
          </a:p>
          <a:p>
            <a:pPr marL="0" lvl="0" indent="0" algn="l" rtl="0">
              <a:lnSpc>
                <a:spcPct val="90000"/>
              </a:lnSpc>
              <a:spcBef>
                <a:spcPts val="600"/>
              </a:spcBef>
              <a:spcAft>
                <a:spcPts val="0"/>
              </a:spcAft>
              <a:buClr>
                <a:srgbClr val="000000"/>
              </a:buClr>
              <a:buSzPts val="1600"/>
              <a:buNone/>
            </a:pPr>
            <a:r>
              <a:rPr lang="pt-BR" sz="1600" dirty="0" err="1">
                <a:solidFill>
                  <a:srgbClr val="000000"/>
                </a:solidFill>
                <a:latin typeface="Calibri"/>
                <a:ea typeface="Calibri"/>
                <a:cs typeface="Calibri"/>
                <a:sym typeface="Calibri"/>
              </a:rPr>
              <a:t>inalmente</a:t>
            </a:r>
            <a:r>
              <a:rPr lang="pt-BR" sz="1600" dirty="0">
                <a:solidFill>
                  <a:srgbClr val="000000"/>
                </a:solidFill>
                <a:latin typeface="Calibri"/>
                <a:ea typeface="Calibri"/>
                <a:cs typeface="Calibri"/>
                <a:sym typeface="Calibri"/>
              </a:rPr>
              <a:t>, o modelo treinado é retornado. Este modelo pode então ser usado para fazer previsões em novos dados.</a:t>
            </a:r>
            <a:endParaRPr sz="1600" dirty="0">
              <a:solidFill>
                <a:srgbClr val="000000"/>
              </a:solidFill>
              <a:latin typeface="Calibri"/>
              <a:ea typeface="Calibri"/>
              <a:cs typeface="Calibri"/>
              <a:sym typeface="Calibri"/>
            </a:endParaRPr>
          </a:p>
          <a:p>
            <a:pPr marL="228600" lvl="0" indent="-228600" algn="l" rtl="0">
              <a:lnSpc>
                <a:spcPct val="90000"/>
              </a:lnSpc>
              <a:spcBef>
                <a:spcPts val="600"/>
              </a:spcBef>
              <a:spcAft>
                <a:spcPts val="0"/>
              </a:spcAft>
              <a:buClr>
                <a:schemeClr val="dk1"/>
              </a:buClr>
              <a:buSzPts val="1800"/>
              <a:buChar char="•"/>
            </a:pPr>
            <a:r>
              <a:rPr lang="pt-BR" sz="1800" b="1" i="1" dirty="0"/>
              <a:t>EPOCHS = </a:t>
            </a:r>
            <a:r>
              <a:rPr lang="pt-BR" sz="1800" b="1" i="1" dirty="0" err="1"/>
              <a:t>args.epochs</a:t>
            </a:r>
            <a:r>
              <a:rPr lang="pt-BR" sz="1800" b="1" i="1" dirty="0"/>
              <a:t> or 60</a:t>
            </a:r>
            <a:endParaRPr dirty="0"/>
          </a:p>
          <a:p>
            <a:pPr marL="0" lvl="0" indent="0" algn="l" rtl="0">
              <a:lnSpc>
                <a:spcPct val="90000"/>
              </a:lnSpc>
              <a:spcBef>
                <a:spcPts val="600"/>
              </a:spcBef>
              <a:spcAft>
                <a:spcPts val="0"/>
              </a:spcAft>
              <a:buClr>
                <a:schemeClr val="dk1"/>
              </a:buClr>
              <a:buSzPts val="1800"/>
              <a:buNone/>
            </a:pPr>
            <a:r>
              <a:rPr lang="pt-BR" sz="1800" b="1" i="1" dirty="0"/>
              <a:t>    LEARNING_RATE = </a:t>
            </a:r>
            <a:r>
              <a:rPr lang="pt-BR" sz="1800" b="1" i="1" dirty="0" err="1"/>
              <a:t>args.learning_rate</a:t>
            </a:r>
            <a:r>
              <a:rPr lang="pt-BR" sz="1800" b="1" i="1" dirty="0"/>
              <a:t> or 0.01</a:t>
            </a:r>
            <a:endParaRPr dirty="0"/>
          </a:p>
          <a:p>
            <a:pPr marL="0" lvl="0" indent="0" algn="l" rtl="0">
              <a:lnSpc>
                <a:spcPct val="90000"/>
              </a:lnSpc>
              <a:spcBef>
                <a:spcPts val="600"/>
              </a:spcBef>
              <a:spcAft>
                <a:spcPts val="0"/>
              </a:spcAft>
              <a:buClr>
                <a:schemeClr val="dk1"/>
              </a:buClr>
              <a:buSzPts val="1800"/>
              <a:buNone/>
            </a:pPr>
            <a:r>
              <a:rPr lang="pt-BR" sz="1800" b="1" i="1" dirty="0"/>
              <a:t>    BATCH_SIZE = </a:t>
            </a:r>
            <a:r>
              <a:rPr lang="pt-BR" sz="1800" b="1" i="1" dirty="0" err="1"/>
              <a:t>args.batch_size</a:t>
            </a:r>
            <a:r>
              <a:rPr lang="pt-BR" sz="1800" b="1" i="1" dirty="0"/>
              <a:t> or 32</a:t>
            </a:r>
            <a:endParaRPr dirty="0"/>
          </a:p>
          <a:p>
            <a:pPr marL="0" lvl="0" indent="0" algn="l" rtl="0">
              <a:lnSpc>
                <a:spcPct val="90000"/>
              </a:lnSpc>
              <a:spcBef>
                <a:spcPts val="600"/>
              </a:spcBef>
              <a:spcAft>
                <a:spcPts val="0"/>
              </a:spcAft>
              <a:buClr>
                <a:schemeClr val="dk1"/>
              </a:buClr>
              <a:buSzPts val="1600"/>
              <a:buNone/>
            </a:pPr>
            <a:r>
              <a:rPr lang="pt-BR" sz="1600" dirty="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dirty="0"/>
          </a:p>
          <a:p>
            <a:pPr marL="228600" lvl="0" indent="-114300" algn="l" rtl="0">
              <a:lnSpc>
                <a:spcPct val="90000"/>
              </a:lnSpc>
              <a:spcBef>
                <a:spcPts val="600"/>
              </a:spcBef>
              <a:spcAft>
                <a:spcPts val="0"/>
              </a:spcAft>
              <a:buClr>
                <a:schemeClr val="dk1"/>
              </a:buClr>
              <a:buSzPts val="1800"/>
              <a:buNone/>
            </a:pPr>
            <a:endParaRPr sz="1800" b="1" i="1" dirty="0"/>
          </a:p>
          <a:p>
            <a:pPr marL="228600" lvl="0" indent="-50800" algn="l" rtl="0">
              <a:lnSpc>
                <a:spcPct val="90000"/>
              </a:lnSpc>
              <a:spcBef>
                <a:spcPts val="1000"/>
              </a:spcBef>
              <a:spcAft>
                <a:spcPts val="0"/>
              </a:spcAft>
              <a:buClr>
                <a:schemeClr val="dk1"/>
              </a:buClr>
              <a:buSzPts val="2800"/>
              <a:buNone/>
            </a:pPr>
            <a:endParaRPr b="1" dirty="0"/>
          </a:p>
          <a:p>
            <a:pPr marL="228600" lvl="0" indent="-114300" algn="l" rtl="0">
              <a:lnSpc>
                <a:spcPct val="90000"/>
              </a:lnSpc>
              <a:spcBef>
                <a:spcPts val="1000"/>
              </a:spcBef>
              <a:spcAft>
                <a:spcPts val="0"/>
              </a:spcAft>
              <a:buClr>
                <a:schemeClr val="dk1"/>
              </a:buClr>
              <a:buSzPts val="1800"/>
              <a:buNone/>
            </a:pPr>
            <a:endParaRPr sz="1800" dirty="0"/>
          </a:p>
          <a:p>
            <a:pPr marL="228600" lvl="0" indent="-114300" algn="l" rtl="0">
              <a:lnSpc>
                <a:spcPct val="90000"/>
              </a:lnSpc>
              <a:spcBef>
                <a:spcPts val="1000"/>
              </a:spcBef>
              <a:spcAft>
                <a:spcPts val="0"/>
              </a:spcAft>
              <a:buClr>
                <a:schemeClr val="dk1"/>
              </a:buClr>
              <a:buSzPts val="1800"/>
              <a:buNone/>
            </a:pPr>
            <a:endParaRPr sz="1800" dirty="0"/>
          </a:p>
          <a:p>
            <a:pPr marL="0" lvl="0" indent="0" algn="l" rtl="0">
              <a:lnSpc>
                <a:spcPct val="90000"/>
              </a:lnSpc>
              <a:spcBef>
                <a:spcPts val="1000"/>
              </a:spcBef>
              <a:spcAft>
                <a:spcPts val="0"/>
              </a:spcAft>
              <a:buClr>
                <a:schemeClr val="dk1"/>
              </a:buClr>
              <a:buSzPts val="2000"/>
              <a:buNone/>
            </a:pPr>
            <a:endParaRPr sz="2000" dirty="0"/>
          </a:p>
        </p:txBody>
      </p:sp>
      <p:sp>
        <p:nvSpPr>
          <p:cNvPr id="1094" name="Google Shape;1094;p116"/>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95" name="Google Shape;1095;p116"/>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02" name="Google Shape;1102;p117"/>
          <p:cNvSpPr txBox="1">
            <a:spLocks noGrp="1"/>
          </p:cNvSpPr>
          <p:nvPr>
            <p:ph type="body" idx="1"/>
          </p:nvPr>
        </p:nvSpPr>
        <p:spPr>
          <a:xfrm>
            <a:off x="838199" y="1690688"/>
            <a:ext cx="589220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pt-BR" sz="18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model = train(num_classes=classes,</a:t>
            </a:r>
            <a:endParaRPr/>
          </a:p>
          <a:p>
            <a:pPr marL="0" lvl="0" indent="0" algn="l" rtl="0">
              <a:lnSpc>
                <a:spcPct val="90000"/>
              </a:lnSpc>
              <a:spcBef>
                <a:spcPts val="600"/>
              </a:spcBef>
              <a:spcAft>
                <a:spcPts val="0"/>
              </a:spcAft>
              <a:buClr>
                <a:schemeClr val="dk1"/>
              </a:buClr>
              <a:buSzPts val="1800"/>
              <a:buNone/>
            </a:pPr>
            <a:r>
              <a:rPr lang="pt-BR" sz="1800" b="1" i="1"/>
              <a:t>              learning_rate=LEARNING_RATE,</a:t>
            </a:r>
            <a:endParaRPr/>
          </a:p>
          <a:p>
            <a:pPr marL="0" lvl="0" indent="0" algn="l" rtl="0">
              <a:lnSpc>
                <a:spcPct val="90000"/>
              </a:lnSpc>
              <a:spcBef>
                <a:spcPts val="600"/>
              </a:spcBef>
              <a:spcAft>
                <a:spcPts val="0"/>
              </a:spcAft>
              <a:buClr>
                <a:schemeClr val="dk1"/>
              </a:buClr>
              <a:buSzPts val="1800"/>
              <a:buNone/>
            </a:pPr>
            <a:r>
              <a:rPr lang="pt-BR" sz="1800" b="1" i="1"/>
              <a:t>              num_epochs=EPOCHS,</a:t>
            </a:r>
            <a:endParaRPr/>
          </a:p>
          <a:p>
            <a:pPr marL="0" lvl="0" indent="0" algn="l" rtl="0">
              <a:lnSpc>
                <a:spcPct val="90000"/>
              </a:lnSpc>
              <a:spcBef>
                <a:spcPts val="600"/>
              </a:spcBef>
              <a:spcAft>
                <a:spcPts val="0"/>
              </a:spcAft>
              <a:buClr>
                <a:schemeClr val="dk1"/>
              </a:buClr>
              <a:buSzPts val="1800"/>
              <a:buNone/>
            </a:pPr>
            <a:r>
              <a:rPr lang="pt-BR" sz="1800" b="1" i="1"/>
              <a:t>              alpha=0.35,</a:t>
            </a:r>
            <a:endParaRPr/>
          </a:p>
          <a:p>
            <a:pPr marL="0" lvl="0" indent="0" algn="l" rtl="0">
              <a:lnSpc>
                <a:spcPct val="90000"/>
              </a:lnSpc>
              <a:spcBef>
                <a:spcPts val="600"/>
              </a:spcBef>
              <a:spcAft>
                <a:spcPts val="0"/>
              </a:spcAft>
              <a:buClr>
                <a:schemeClr val="dk1"/>
              </a:buClr>
              <a:buSzPts val="1800"/>
              <a:buNone/>
            </a:pPr>
            <a:r>
              <a:rPr lang="pt-BR" sz="1800" b="1" i="1"/>
              <a:t>              object_weight=100,</a:t>
            </a:r>
            <a:endParaRPr/>
          </a:p>
          <a:p>
            <a:pPr marL="0" lvl="0" indent="0" algn="l" rtl="0">
              <a:lnSpc>
                <a:spcPct val="90000"/>
              </a:lnSpc>
              <a:spcBef>
                <a:spcPts val="600"/>
              </a:spcBef>
              <a:spcAft>
                <a:spcPts val="0"/>
              </a:spcAft>
              <a:buClr>
                <a:schemeClr val="dk1"/>
              </a:buClr>
              <a:buSzPts val="1800"/>
              <a:buNone/>
            </a:pPr>
            <a:r>
              <a:rPr lang="pt-BR" sz="1800" b="1" i="1"/>
              <a:t>              train_dataset=train_dataset,</a:t>
            </a:r>
            <a:endParaRPr/>
          </a:p>
          <a:p>
            <a:pPr marL="0" lvl="0" indent="0" algn="l" rtl="0">
              <a:lnSpc>
                <a:spcPct val="90000"/>
              </a:lnSpc>
              <a:spcBef>
                <a:spcPts val="600"/>
              </a:spcBef>
              <a:spcAft>
                <a:spcPts val="0"/>
              </a:spcAft>
              <a:buClr>
                <a:schemeClr val="dk1"/>
              </a:buClr>
              <a:buSzPts val="1800"/>
              <a:buNone/>
            </a:pPr>
            <a:r>
              <a:rPr lang="pt-BR" sz="1800" b="1" i="1"/>
              <a:t>              validation_dataset=validation_dataset,</a:t>
            </a:r>
            <a:endParaRPr/>
          </a:p>
          <a:p>
            <a:pPr marL="0" lvl="0" indent="0" algn="l" rtl="0">
              <a:lnSpc>
                <a:spcPct val="90000"/>
              </a:lnSpc>
              <a:spcBef>
                <a:spcPts val="600"/>
              </a:spcBef>
              <a:spcAft>
                <a:spcPts val="0"/>
              </a:spcAft>
              <a:buClr>
                <a:schemeClr val="dk1"/>
              </a:buClr>
              <a:buSzPts val="1800"/>
              <a:buNone/>
            </a:pPr>
            <a:r>
              <a:rPr lang="pt-BR" sz="1800" b="1" i="1"/>
              <a:t>              best_model_path=BEST_MODEL_PATH,</a:t>
            </a:r>
            <a:endParaRPr/>
          </a:p>
          <a:p>
            <a:pPr marL="0" lvl="0" indent="0" algn="l" rtl="0">
              <a:lnSpc>
                <a:spcPct val="90000"/>
              </a:lnSpc>
              <a:spcBef>
                <a:spcPts val="600"/>
              </a:spcBef>
              <a:spcAft>
                <a:spcPts val="0"/>
              </a:spcAft>
              <a:buClr>
                <a:schemeClr val="dk1"/>
              </a:buClr>
              <a:buSzPts val="1800"/>
              <a:buNone/>
            </a:pPr>
            <a:r>
              <a:rPr lang="pt-BR" sz="1800" b="1" i="1"/>
              <a:t>              input_shape=MODEL_INPUT_SHAPE,</a:t>
            </a:r>
            <a:endParaRPr/>
          </a:p>
          <a:p>
            <a:pPr marL="0" lvl="0" indent="0" algn="l" rtl="0">
              <a:lnSpc>
                <a:spcPct val="90000"/>
              </a:lnSpc>
              <a:spcBef>
                <a:spcPts val="600"/>
              </a:spcBef>
              <a:spcAft>
                <a:spcPts val="0"/>
              </a:spcAft>
              <a:buClr>
                <a:schemeClr val="dk1"/>
              </a:buClr>
              <a:buSzPts val="1800"/>
              <a:buNone/>
            </a:pPr>
            <a:r>
              <a:rPr lang="pt-BR" sz="1800" b="1" i="1"/>
              <a:t>              batch_size=BATCH_SIZE,</a:t>
            </a:r>
            <a:endParaRPr/>
          </a:p>
          <a:p>
            <a:pPr marL="0" lvl="0" indent="0" algn="l" rtl="0">
              <a:lnSpc>
                <a:spcPct val="90000"/>
              </a:lnSpc>
              <a:spcBef>
                <a:spcPts val="600"/>
              </a:spcBef>
              <a:spcAft>
                <a:spcPts val="0"/>
              </a:spcAft>
              <a:buClr>
                <a:schemeClr val="dk1"/>
              </a:buClr>
              <a:buSzPts val="1800"/>
              <a:buNone/>
            </a:pPr>
            <a:r>
              <a:rPr lang="pt-BR" sz="1800" b="1" i="1"/>
              <a:t>              use_velo=False,</a:t>
            </a:r>
            <a:endParaRPr/>
          </a:p>
          <a:p>
            <a:pPr marL="0" lvl="0" indent="0" algn="l" rtl="0">
              <a:lnSpc>
                <a:spcPct val="90000"/>
              </a:lnSpc>
              <a:spcBef>
                <a:spcPts val="600"/>
              </a:spcBef>
              <a:spcAft>
                <a:spcPts val="0"/>
              </a:spcAft>
              <a:buClr>
                <a:schemeClr val="dk1"/>
              </a:buClr>
              <a:buSzPts val="1800"/>
              <a:buNone/>
            </a:pPr>
            <a:r>
              <a:rPr lang="pt-BR" sz="1800" b="1" i="1"/>
              <a:t>              ensure_determinism=ensure_determinism)</a:t>
            </a:r>
            <a:endParaRPr/>
          </a:p>
          <a:p>
            <a:pPr marL="0" lvl="0" indent="0" algn="l" rtl="0">
              <a:lnSpc>
                <a:spcPct val="90000"/>
              </a:lnSpc>
              <a:spcBef>
                <a:spcPts val="600"/>
              </a:spcBef>
              <a:spcAft>
                <a:spcPts val="0"/>
              </a:spcAft>
              <a:buClr>
                <a:schemeClr val="dk1"/>
              </a:buClr>
              <a:buSzPts val="1600"/>
              <a:buNone/>
            </a:pPr>
            <a:endParaRPr sz="1600"/>
          </a:p>
          <a:p>
            <a:pPr marL="228600" lvl="0" indent="-114300" algn="l" rtl="0">
              <a:lnSpc>
                <a:spcPct val="90000"/>
              </a:lnSpc>
              <a:spcBef>
                <a:spcPts val="600"/>
              </a:spcBef>
              <a:spcAft>
                <a:spcPts val="0"/>
              </a:spcAft>
              <a:buClr>
                <a:schemeClr val="dk1"/>
              </a:buClr>
              <a:buSzPts val="1800"/>
              <a:buNone/>
            </a:pPr>
            <a:endParaRPr sz="1800" b="1"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03" name="Google Shape;1103;p117"/>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04" name="Google Shape;1104;p117"/>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1105" name="Google Shape;1105;p117"/>
          <p:cNvSpPr txBox="1"/>
          <p:nvPr/>
        </p:nvSpPr>
        <p:spPr>
          <a:xfrm>
            <a:off x="5911702" y="1254753"/>
            <a:ext cx="628029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Os parâmetros são explicados abaixo: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num_classes: </a:t>
            </a:r>
            <a:r>
              <a:rPr lang="pt-BR" sz="1800">
                <a:solidFill>
                  <a:schemeClr val="dk1"/>
                </a:solidFill>
                <a:latin typeface="Calibri"/>
                <a:ea typeface="Calibri"/>
                <a:cs typeface="Calibri"/>
                <a:sym typeface="Calibri"/>
              </a:rPr>
              <a:t>O número de classes no conjunto de dados.</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learning_rate: </a:t>
            </a:r>
            <a:r>
              <a:rPr lang="pt-BR" sz="1800">
                <a:solidFill>
                  <a:schemeClr val="dk1"/>
                </a:solidFill>
                <a:latin typeface="Calibri"/>
                <a:ea typeface="Calibri"/>
                <a:cs typeface="Calibri"/>
                <a:sym typeface="Calibri"/>
              </a:rPr>
              <a:t>A taxa de aprendizado para o otimizador.</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num_epochs: </a:t>
            </a:r>
            <a:r>
              <a:rPr lang="pt-BR" sz="1800">
                <a:solidFill>
                  <a:schemeClr val="dk1"/>
                </a:solidFill>
                <a:latin typeface="Calibri"/>
                <a:ea typeface="Calibri"/>
                <a:cs typeface="Calibri"/>
                <a:sym typeface="Calibri"/>
              </a:rPr>
              <a:t>O número de épocas para treinar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alpha: </a:t>
            </a:r>
            <a:r>
              <a:rPr lang="pt-BR" sz="1800">
                <a:solidFill>
                  <a:schemeClr val="dk1"/>
                </a:solidFill>
                <a:latin typeface="Calibri"/>
                <a:ea typeface="Calibri"/>
                <a:cs typeface="Calibri"/>
                <a:sym typeface="Calibri"/>
              </a:rPr>
              <a:t>Um hiperparâmetro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object_weight: </a:t>
            </a:r>
            <a:r>
              <a:rPr lang="pt-BR" sz="1800">
                <a:solidFill>
                  <a:schemeClr val="dk1"/>
                </a:solidFill>
                <a:latin typeface="Calibri"/>
                <a:ea typeface="Calibri"/>
                <a:cs typeface="Calibri"/>
                <a:sym typeface="Calibri"/>
              </a:rPr>
              <a:t>Um peso para a função de perda (não especificado neste código).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train_dataset: </a:t>
            </a:r>
            <a:r>
              <a:rPr lang="pt-BR" sz="1800">
                <a:solidFill>
                  <a:schemeClr val="dk1"/>
                </a:solidFill>
                <a:latin typeface="Calibri"/>
                <a:ea typeface="Calibri"/>
                <a:cs typeface="Calibri"/>
                <a:sym typeface="Calibri"/>
              </a:rPr>
              <a:t>O conjunto de dados de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validation_dataset: </a:t>
            </a:r>
            <a:r>
              <a:rPr lang="pt-BR" sz="1800">
                <a:solidFill>
                  <a:schemeClr val="dk1"/>
                </a:solidFill>
                <a:latin typeface="Calibri"/>
                <a:ea typeface="Calibri"/>
                <a:cs typeface="Calibri"/>
                <a:sym typeface="Calibri"/>
              </a:rPr>
              <a:t>O conjunto de dados de validação.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best_model_path: </a:t>
            </a:r>
            <a:r>
              <a:rPr lang="pt-BR" sz="1800">
                <a:solidFill>
                  <a:schemeClr val="dk1"/>
                </a:solidFill>
                <a:latin typeface="Calibri"/>
                <a:ea typeface="Calibri"/>
                <a:cs typeface="Calibri"/>
                <a:sym typeface="Calibri"/>
              </a:rPr>
              <a:t>O caminho para salvar o melhor modelo durante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input_shape: </a:t>
            </a:r>
            <a:r>
              <a:rPr lang="pt-BR" sz="1800">
                <a:solidFill>
                  <a:schemeClr val="dk1"/>
                </a:solidFill>
                <a:latin typeface="Calibri"/>
                <a:ea typeface="Calibri"/>
                <a:cs typeface="Calibri"/>
                <a:sym typeface="Calibri"/>
              </a:rPr>
              <a:t>A forma da entrada para o modelo.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batch_size:</a:t>
            </a:r>
            <a:r>
              <a:rPr lang="pt-BR" sz="1800">
                <a:solidFill>
                  <a:schemeClr val="dk1"/>
                </a:solidFill>
                <a:latin typeface="Calibri"/>
                <a:ea typeface="Calibri"/>
                <a:cs typeface="Calibri"/>
                <a:sym typeface="Calibri"/>
              </a:rPr>
              <a:t> O tamanho do lote para o treinamento.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use_velo: </a:t>
            </a:r>
            <a:r>
              <a:rPr lang="pt-BR" sz="1800">
                <a:solidFill>
                  <a:schemeClr val="dk1"/>
                </a:solidFill>
                <a:latin typeface="Calibri"/>
                <a:ea typeface="Calibri"/>
                <a:cs typeface="Calibri"/>
                <a:sym typeface="Calibri"/>
              </a:rPr>
              <a:t>Um sinalizador para usar ou não o VeLo (um otimizador de aprendizado).</a:t>
            </a:r>
            <a:endParaRPr/>
          </a:p>
          <a:p>
            <a:pPr marL="285750" marR="0" lvl="0" indent="-285750" algn="l" rtl="0">
              <a:spcBef>
                <a:spcPts val="0"/>
              </a:spcBef>
              <a:spcAft>
                <a:spcPts val="0"/>
              </a:spcAft>
              <a:buClr>
                <a:schemeClr val="dk1"/>
              </a:buClr>
              <a:buSzPts val="1800"/>
              <a:buFont typeface="Arial"/>
              <a:buChar char="•"/>
            </a:pPr>
            <a:r>
              <a:rPr lang="pt-BR" sz="1800" b="1">
                <a:solidFill>
                  <a:schemeClr val="dk1"/>
                </a:solidFill>
                <a:latin typeface="Calibri"/>
                <a:ea typeface="Calibri"/>
                <a:cs typeface="Calibri"/>
                <a:sym typeface="Calibri"/>
              </a:rPr>
              <a:t>ensure_determinism: </a:t>
            </a:r>
            <a:r>
              <a:rPr lang="pt-BR" sz="1800">
                <a:solidFill>
                  <a:schemeClr val="dk1"/>
                </a:solidFill>
                <a:latin typeface="Calibri"/>
                <a:ea typeface="Calibri"/>
                <a:cs typeface="Calibri"/>
                <a:sym typeface="Calibri"/>
              </a:rPr>
              <a:t>Um sinalizador para garantir ou não o determinismo durante o treinamento.</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Detalhamento do código</a:t>
            </a:r>
            <a:endParaRPr/>
          </a:p>
        </p:txBody>
      </p:sp>
      <p:sp>
        <p:nvSpPr>
          <p:cNvPr id="1112" name="Google Shape;1112;p118"/>
          <p:cNvSpPr txBox="1">
            <a:spLocks noGrp="1"/>
          </p:cNvSpPr>
          <p:nvPr>
            <p:ph type="body" idx="1"/>
          </p:nvPr>
        </p:nvSpPr>
        <p:spPr>
          <a:xfrm>
            <a:off x="838199"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sz="2400" b="1"/>
              <a:t>Treinamento do modelo (train model):</a:t>
            </a:r>
            <a:endParaRPr/>
          </a:p>
          <a:p>
            <a:pPr marL="228600" lvl="0" indent="-228600" algn="l" rtl="0">
              <a:lnSpc>
                <a:spcPct val="90000"/>
              </a:lnSpc>
              <a:spcBef>
                <a:spcPts val="600"/>
              </a:spcBef>
              <a:spcAft>
                <a:spcPts val="0"/>
              </a:spcAft>
              <a:buClr>
                <a:schemeClr val="dk1"/>
              </a:buClr>
              <a:buSzPts val="1800"/>
              <a:buChar char="•"/>
            </a:pPr>
            <a:r>
              <a:rPr lang="pt-BR" sz="1800" b="1" i="1"/>
              <a:t>disable_per_channel_quantization = False</a:t>
            </a:r>
            <a:endParaRPr/>
          </a:p>
          <a:p>
            <a:pPr marL="0" lvl="0" indent="0" algn="l" rtl="0">
              <a:lnSpc>
                <a:spcPct val="90000"/>
              </a:lnSpc>
              <a:spcBef>
                <a:spcPts val="600"/>
              </a:spcBef>
              <a:spcAft>
                <a:spcPts val="0"/>
              </a:spcAft>
              <a:buClr>
                <a:schemeClr val="dk1"/>
              </a:buClr>
              <a:buSzPts val="1800"/>
              <a:buNone/>
            </a:pPr>
            <a:endParaRPr sz="1800" b="1" i="1"/>
          </a:p>
          <a:p>
            <a:pPr marL="0" lvl="0" indent="0" algn="l" rtl="0">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marL="0" lvl="0" indent="0" algn="l" rtl="0">
              <a:lnSpc>
                <a:spcPct val="90000"/>
              </a:lnSpc>
              <a:spcBef>
                <a:spcPts val="600"/>
              </a:spcBef>
              <a:spcAft>
                <a:spcPts val="0"/>
              </a:spcAft>
              <a:buClr>
                <a:schemeClr val="dk1"/>
              </a:buClr>
              <a:buSzPts val="1800"/>
              <a:buNone/>
            </a:pPr>
            <a:endParaRPr sz="1800"/>
          </a:p>
          <a:p>
            <a:pPr marL="0" lvl="0" indent="0" algn="l" rtl="0">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sz="1800" i="1"/>
          </a:p>
          <a:p>
            <a:pPr marL="228600" lvl="0" indent="-50800" algn="l" rtl="0">
              <a:lnSpc>
                <a:spcPct val="90000"/>
              </a:lnSpc>
              <a:spcBef>
                <a:spcPts val="1000"/>
              </a:spcBef>
              <a:spcAft>
                <a:spcPts val="0"/>
              </a:spcAft>
              <a:buClr>
                <a:schemeClr val="dk1"/>
              </a:buClr>
              <a:buSzPts val="2800"/>
              <a:buNone/>
            </a:pPr>
            <a:endParaRPr b="1"/>
          </a:p>
          <a:p>
            <a:pPr marL="228600" lvl="0" indent="-114300" algn="l" rtl="0">
              <a:lnSpc>
                <a:spcPct val="90000"/>
              </a:lnSpc>
              <a:spcBef>
                <a:spcPts val="1000"/>
              </a:spcBef>
              <a:spcAft>
                <a:spcPts val="0"/>
              </a:spcAft>
              <a:buClr>
                <a:schemeClr val="dk1"/>
              </a:buClr>
              <a:buSzPts val="1800"/>
              <a:buNone/>
            </a:pPr>
            <a:endParaRPr sz="1800"/>
          </a:p>
          <a:p>
            <a:pPr marL="228600" lvl="0" indent="-11430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2000"/>
              <a:buNone/>
            </a:pPr>
            <a:endParaRPr sz="2000"/>
          </a:p>
        </p:txBody>
      </p:sp>
      <p:sp>
        <p:nvSpPr>
          <p:cNvPr id="1113" name="Google Shape;1113;p118"/>
          <p:cNvSpPr/>
          <p:nvPr/>
        </p:nvSpPr>
        <p:spPr>
          <a:xfrm>
            <a:off x="0" y="0"/>
            <a:ext cx="12192000" cy="0"/>
          </a:xfrm>
          <a:prstGeom prst="rect">
            <a:avLst/>
          </a:prstGeom>
          <a:noFill/>
          <a:ln>
            <a:noFill/>
          </a:ln>
        </p:spPr>
        <p:txBody>
          <a:bodyPr spcFirstLastPara="1" wrap="square" lIns="12675" tIns="0" rIns="12675" bIns="0" anchor="ctr" anchorCtr="0">
            <a:noAutofit/>
          </a:bodyPr>
          <a:lstStyle/>
          <a:p>
            <a:pPr marL="0" marR="0" lvl="0" indent="0" algn="l" rtl="0">
              <a:lnSpc>
                <a:spcPct val="100000"/>
              </a:lnSpc>
              <a:spcBef>
                <a:spcPts val="0"/>
              </a:spcBef>
              <a:spcAft>
                <a:spcPts val="0"/>
              </a:spcAft>
              <a:buClr>
                <a:srgbClr val="FFFFFF"/>
              </a:buClr>
              <a:buSzPts val="1000"/>
              <a:buFont typeface="Quattrocento Sans"/>
              <a:buNone/>
            </a:pPr>
            <a:r>
              <a:rPr lang="pt-BR" sz="1000" b="0" i="0" u="none" strike="noStrike" cap="non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lang="pt-BR" sz="1000" b="0" i="0" u="none" strike="noStrike" cap="none">
                <a:solidFill>
                  <a:srgbClr val="FFFFFF"/>
                </a:solidFill>
                <a:latin typeface="Arimo"/>
                <a:ea typeface="Arimo"/>
                <a:cs typeface="Arimo"/>
                <a:sym typeface="Arimo"/>
              </a:rPr>
              <a:t>cut_point</a:t>
            </a:r>
            <a:r>
              <a:rPr lang="pt-BR" sz="1000" b="0" i="0" u="none" strike="noStrike" cap="none">
                <a:solidFill>
                  <a:srgbClr val="FFFFFF"/>
                </a:solidFill>
                <a:latin typeface="Quattrocento Sans"/>
                <a:ea typeface="Quattrocento Sans"/>
                <a:cs typeface="Quattrocento Sans"/>
                <a:sym typeface="Quattrocento Sans"/>
              </a:rPr>
              <a:t>. Esta camada é o ponto em que o modelo será cortado.</a:t>
            </a:r>
            <a:r>
              <a:rPr lang="pt-B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114" name="Google Shape;1114;p118"/>
          <p:cNvSpPr/>
          <p:nvPr/>
        </p:nvSpPr>
        <p:spPr>
          <a:xfrm>
            <a:off x="0" y="0"/>
            <a:ext cx="12192000" cy="457200"/>
          </a:xfrm>
          <a:prstGeom prst="rect">
            <a:avLst/>
          </a:prstGeom>
          <a:noFill/>
          <a:ln>
            <a:noFill/>
          </a:ln>
        </p:spPr>
        <p:txBody>
          <a:bodyPr spcFirstLastPara="1" wrap="square" lIns="0" tIns="0" rIns="0" bIns="25375" anchor="ctr" anchorCtr="0">
            <a:noAutofit/>
          </a:bodyPr>
          <a:lstStyle/>
          <a:p>
            <a:pPr marL="0" marR="0" lvl="0" indent="0" algn="l" rtl="0">
              <a:lnSpc>
                <a:spcPct val="100000"/>
              </a:lnSpc>
              <a:spcBef>
                <a:spcPts val="0"/>
              </a:spcBef>
              <a:spcAft>
                <a:spcPts val="0"/>
              </a:spcAft>
              <a:buClr>
                <a:srgbClr val="FFFFFF"/>
              </a:buClr>
              <a:buSzPts val="1000"/>
              <a:buFont typeface="Arimo"/>
              <a:buNone/>
            </a:pPr>
            <a:r>
              <a:rPr lang="pt-BR" sz="1000" b="0" i="0" u="none" strike="noStrike" cap="none">
                <a:solidFill>
                  <a:srgbClr val="FFFFFF"/>
                </a:solidFill>
                <a:latin typeface="Arimo"/>
                <a:ea typeface="Arimo"/>
                <a:cs typeface="Arimo"/>
                <a:sym typeface="Arimo"/>
              </a:rPr>
              <a:t>logits = Conv2D(filters=num_classes, kernel_size=1, strides=1, activation=None, name='logits')(model)</a:t>
            </a:r>
            <a:r>
              <a:rPr lang="pt-BR" sz="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19"/>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25" name="Google Shape;1125;p12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dirty="0"/>
              <a:t>1° PASSO: Criação da base de dados. Faça sua própria ou adquira base de dados através da internet, pelo </a:t>
            </a:r>
            <a:r>
              <a:rPr lang="pt-BR" u="sng" dirty="0" err="1">
                <a:solidFill>
                  <a:schemeClr val="hlink"/>
                </a:solidFill>
                <a:hlinkClick r:id="rId3"/>
              </a:rPr>
              <a:t>kaggle</a:t>
            </a:r>
            <a:r>
              <a:rPr lang="pt-BR" dirty="0"/>
              <a:t> pelo </a:t>
            </a:r>
            <a:r>
              <a:rPr lang="pt-BR" u="sng" dirty="0" err="1">
                <a:solidFill>
                  <a:schemeClr val="hlink"/>
                </a:solidFill>
                <a:hlinkClick r:id="rId4"/>
              </a:rPr>
              <a:t>roboflow</a:t>
            </a:r>
            <a:r>
              <a:rPr lang="pt-BR" dirty="0"/>
              <a:t>, artigos científicos. Verificar se são imagens para detecção de objetos e se possuem </a:t>
            </a:r>
            <a:r>
              <a:rPr lang="pt-BR" dirty="0" err="1"/>
              <a:t>label</a:t>
            </a:r>
            <a:r>
              <a:rPr lang="pt-BR" dirty="0"/>
              <a:t>, ou seja se são rotuladas e possuem bounding boxes.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dirty="0"/>
              <a:t>2° PASSO: Adequação aos requisitos necessários para um bom funcionamento do modelo FOMO para os seus dados. Redimensionar, esticar a imagem, cortar. Filtrar e </a:t>
            </a:r>
            <a:r>
              <a:rPr lang="pt-BR" dirty="0" err="1"/>
              <a:t>pré</a:t>
            </a:r>
            <a:r>
              <a:rPr lang="pt-BR" dirty="0"/>
              <a:t>-processar a imagem, escolher o modelo de detecção de objetos e salvar a criação do Impulso.</a:t>
            </a:r>
            <a:endParaRPr i="1" dirty="0"/>
          </a:p>
          <a:p>
            <a:pPr marL="228600" lvl="0" indent="-50800" algn="just"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2" name="Google Shape;1132;p12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marL="228600" lvl="0" indent="-50800" algn="just" rtl="0">
              <a:lnSpc>
                <a:spcPct val="90000"/>
              </a:lnSpc>
              <a:spcBef>
                <a:spcPts val="1000"/>
              </a:spcBef>
              <a:spcAft>
                <a:spcPts val="0"/>
              </a:spcAft>
              <a:buClr>
                <a:schemeClr val="dk1"/>
              </a:buClr>
              <a:buSzPts val="2800"/>
              <a:buNone/>
            </a:pPr>
            <a:endParaRPr/>
          </a:p>
          <a:p>
            <a:pPr marL="228600" lvl="0" indent="-228600" algn="just" rtl="0">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marL="228600" lvl="0" indent="-5080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39" name="Google Shape;1139;p12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just" rtl="0">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marL="0" lvl="0" indent="0" algn="just" rtl="0">
              <a:lnSpc>
                <a:spcPct val="90000"/>
              </a:lnSpc>
              <a:spcBef>
                <a:spcPts val="1000"/>
              </a:spcBef>
              <a:spcAft>
                <a:spcPts val="0"/>
              </a:spcAft>
              <a:buClr>
                <a:schemeClr val="dk1"/>
              </a:buClr>
              <a:buSzPct val="100000"/>
              <a:buNone/>
            </a:pPr>
            <a:endParaRPr/>
          </a:p>
          <a:p>
            <a:pPr marL="228600" lvl="0" indent="-228600" algn="just" rtl="0">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marL="228600" lvl="0" indent="-104140" algn="just" rtl="0">
              <a:lnSpc>
                <a:spcPct val="90000"/>
              </a:lnSpc>
              <a:spcBef>
                <a:spcPts val="1000"/>
              </a:spcBef>
              <a:spcAft>
                <a:spcPts val="0"/>
              </a:spcAft>
              <a:buClr>
                <a:schemeClr val="dk1"/>
              </a:buClr>
              <a:buSzPct val="1000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2569934"/>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p>
        </p:txBody>
      </p:sp>
    </p:spTree>
    <p:extLst>
      <p:ext uri="{BB962C8B-B14F-4D97-AF65-F5344CB8AC3E}">
        <p14:creationId xmlns:p14="http://schemas.microsoft.com/office/powerpoint/2010/main" val="9085497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46" name="Google Shape;1146;p12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dk1"/>
              </a:buClr>
              <a:buSzPct val="100000"/>
              <a:buChar char="•"/>
            </a:pPr>
            <a:r>
              <a:rPr lang="pt-BR" dirty="0"/>
              <a:t>9° PASSO: Testando o modelo sugerido pelo EON </a:t>
            </a:r>
            <a:r>
              <a:rPr lang="pt-BR" dirty="0" err="1"/>
              <a:t>tunner</a:t>
            </a:r>
            <a:r>
              <a:rPr lang="pt-BR" dirty="0"/>
              <a:t>,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a:t>
            </a:r>
            <a:r>
              <a:rPr lang="pt-BR" dirty="0" err="1"/>
              <a:t>tunner</a:t>
            </a:r>
            <a:r>
              <a:rPr lang="pt-BR" dirty="0"/>
              <a:t>, para que ele ajuste conforme esta solicitação.</a:t>
            </a:r>
            <a:endParaRPr dirty="0"/>
          </a:p>
          <a:p>
            <a:pPr marL="0" lvl="0" indent="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lang="pt-BR" i="1" dirty="0"/>
              <a:t>Batch </a:t>
            </a:r>
            <a:r>
              <a:rPr lang="pt-BR" i="1" dirty="0" err="1"/>
              <a:t>Size</a:t>
            </a:r>
            <a:r>
              <a:rPr lang="pt-BR" i="1" dirty="0"/>
              <a:t>, Learning rate, Data </a:t>
            </a:r>
            <a:r>
              <a:rPr lang="pt-BR" i="1" dirty="0" err="1"/>
              <a:t>augmentation</a:t>
            </a:r>
            <a:r>
              <a:rPr lang="pt-BR" i="1" dirty="0"/>
              <a:t>, </a:t>
            </a:r>
            <a:r>
              <a:rPr lang="pt-BR" i="1" dirty="0" err="1"/>
              <a:t>learned</a:t>
            </a:r>
            <a:r>
              <a:rPr lang="pt-BR" i="1" dirty="0"/>
              <a:t> </a:t>
            </a:r>
            <a:r>
              <a:rPr lang="pt-BR" i="1" dirty="0" err="1"/>
              <a:t>optimizer</a:t>
            </a:r>
            <a:r>
              <a:rPr lang="pt-BR" i="1" dirty="0"/>
              <a:t>, </a:t>
            </a:r>
            <a:r>
              <a:rPr lang="pt-BR" i="1" dirty="0" err="1"/>
              <a:t>Number</a:t>
            </a:r>
            <a:r>
              <a:rPr lang="pt-BR" i="1" dirty="0"/>
              <a:t> </a:t>
            </a:r>
            <a:r>
              <a:rPr lang="pt-BR" i="1" dirty="0" err="1"/>
              <a:t>of</a:t>
            </a:r>
            <a:r>
              <a:rPr lang="pt-BR" i="1" dirty="0"/>
              <a:t> </a:t>
            </a:r>
            <a:r>
              <a:rPr lang="pt-BR" i="1" dirty="0" err="1"/>
              <a:t>cycles</a:t>
            </a:r>
            <a:r>
              <a:rPr lang="pt-BR" i="1" dirty="0"/>
              <a:t> or </a:t>
            </a:r>
            <a:r>
              <a:rPr lang="pt-BR" i="1" dirty="0" err="1"/>
              <a:t>epochs</a:t>
            </a:r>
            <a:r>
              <a:rPr lang="pt-BR" i="1" dirty="0"/>
              <a:t>. </a:t>
            </a:r>
            <a:endParaRPr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passo a passo</a:t>
            </a:r>
            <a:endParaRPr/>
          </a:p>
        </p:txBody>
      </p:sp>
      <p:sp>
        <p:nvSpPr>
          <p:cNvPr id="1153" name="Google Shape;1153;p12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ct val="100000"/>
              <a:buChar char="•"/>
            </a:pPr>
            <a:r>
              <a:rPr lang="pt-BR" dirty="0"/>
              <a:t>11° PASSO: Mas caso já tenha alterado tudo que fosse possível de se analisar subindo ou descendo valores, enquanto mantem outros, e não houve uma melhora que lhe interessou. Siga e clique nestes três pontos. Vá em switch </a:t>
            </a:r>
            <a:r>
              <a:rPr lang="pt-BR" dirty="0" err="1"/>
              <a:t>to</a:t>
            </a:r>
            <a:r>
              <a:rPr lang="pt-BR" dirty="0"/>
              <a:t> </a:t>
            </a:r>
            <a:r>
              <a:rPr lang="pt-BR" dirty="0" err="1"/>
              <a:t>keras</a:t>
            </a:r>
            <a:r>
              <a:rPr lang="pt-BR" dirty="0"/>
              <a:t>(expert) </a:t>
            </a:r>
            <a:r>
              <a:rPr lang="pt-BR" dirty="0" err="1"/>
              <a:t>mode</a:t>
            </a:r>
            <a:r>
              <a:rPr lang="pt-BR" dirty="0"/>
              <a:t> ou </a:t>
            </a:r>
            <a:r>
              <a:rPr lang="pt-BR" dirty="0" err="1"/>
              <a:t>edit</a:t>
            </a:r>
            <a:r>
              <a:rPr lang="pt-BR" dirty="0"/>
              <a:t> block </a:t>
            </a:r>
            <a:r>
              <a:rPr lang="pt-BR" dirty="0" err="1"/>
              <a:t>locally</a:t>
            </a:r>
            <a:r>
              <a:rPr lang="pt-BR" dirty="0"/>
              <a:t>. Ou irá editar dentro do </a:t>
            </a:r>
            <a:r>
              <a:rPr lang="pt-BR" dirty="0" err="1"/>
              <a:t>edge</a:t>
            </a:r>
            <a:r>
              <a:rPr lang="pt-BR" dirty="0"/>
              <a:t> impulse, ou irá editar localmente, baixando o arquivo .ZIP.</a:t>
            </a: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64135"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dirty="0"/>
              <a:t> 12° PASSO: Neste ponto as alterações são de conhecimento mais técnico, podendo se alterar as configurações que são empregadas para que o FOMO funcione, e que você possa atribuir para avaliar se certas modificações irão te auxiliar ou não.</a:t>
            </a:r>
            <a:endParaRPr dirty="0"/>
          </a:p>
        </p:txBody>
      </p:sp>
      <p:pic>
        <p:nvPicPr>
          <p:cNvPr id="1154" name="Google Shape;1154;p124"/>
          <p:cNvPicPr preferRelativeResize="0"/>
          <p:nvPr/>
        </p:nvPicPr>
        <p:blipFill rotWithShape="1">
          <a:blip r:embed="rId3">
            <a:alphaModFix/>
          </a:blip>
          <a:srcRect l="2602" r="3221"/>
          <a:stretch/>
        </p:blipFill>
        <p:spPr>
          <a:xfrm>
            <a:off x="3739608" y="3277412"/>
            <a:ext cx="4556899" cy="1076325"/>
          </a:xfrm>
          <a:prstGeom prst="rect">
            <a:avLst/>
          </a:prstGeom>
          <a:noFill/>
          <a:ln>
            <a:noFill/>
          </a:ln>
        </p:spPr>
      </p:pic>
      <p:cxnSp>
        <p:nvCxnSpPr>
          <p:cNvPr id="1155" name="Google Shape;1155;p124"/>
          <p:cNvCxnSpPr/>
          <p:nvPr/>
        </p:nvCxnSpPr>
        <p:spPr>
          <a:xfrm>
            <a:off x="5196468" y="3866357"/>
            <a:ext cx="899532" cy="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156" name="Google Shape;1156;p124"/>
          <p:cNvCxnSpPr/>
          <p:nvPr/>
        </p:nvCxnSpPr>
        <p:spPr>
          <a:xfrm>
            <a:off x="5196468" y="4152571"/>
            <a:ext cx="899532" cy="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38200" y="5152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BR"/>
              <a:t>Arquitetura e Funcionamento</a:t>
            </a:r>
            <a:endParaRPr/>
          </a:p>
          <a:p>
            <a:pPr marL="0" lvl="0" indent="0" algn="l" rtl="0">
              <a:lnSpc>
                <a:spcPct val="90000"/>
              </a:lnSpc>
              <a:spcBef>
                <a:spcPts val="0"/>
              </a:spcBef>
              <a:spcAft>
                <a:spcPts val="0"/>
              </a:spcAft>
              <a:buClr>
                <a:schemeClr val="dk1"/>
              </a:buClr>
              <a:buSzPts val="4400"/>
              <a:buFont typeface="Calibri"/>
              <a:buNone/>
            </a:pPr>
            <a:endParaRPr/>
          </a:p>
        </p:txBody>
      </p:sp>
      <p:pic>
        <p:nvPicPr>
          <p:cNvPr id="311" name="Google Shape;311;p24"/>
          <p:cNvPicPr preferRelativeResize="0"/>
          <p:nvPr/>
        </p:nvPicPr>
        <p:blipFill>
          <a:blip r:embed="rId3">
            <a:alphaModFix/>
          </a:blip>
          <a:stretch>
            <a:fillRect/>
          </a:stretch>
        </p:blipFill>
        <p:spPr>
          <a:xfrm>
            <a:off x="2084160" y="1179223"/>
            <a:ext cx="8023679" cy="2740782"/>
          </a:xfrm>
          <a:prstGeom prst="rect">
            <a:avLst/>
          </a:prstGeom>
          <a:noFill/>
          <a:ln>
            <a:noFill/>
          </a:ln>
        </p:spPr>
      </p:pic>
      <p:sp>
        <p:nvSpPr>
          <p:cNvPr id="2" name="CaixaDeTexto 1">
            <a:extLst>
              <a:ext uri="{FF2B5EF4-FFF2-40B4-BE49-F238E27FC236}">
                <a16:creationId xmlns:a16="http://schemas.microsoft.com/office/drawing/2014/main" id="{0ED9B640-2EEB-E5E1-F66D-7617FAC35783}"/>
              </a:ext>
            </a:extLst>
          </p:cNvPr>
          <p:cNvSpPr txBox="1"/>
          <p:nvPr/>
        </p:nvSpPr>
        <p:spPr>
          <a:xfrm>
            <a:off x="838199" y="3920005"/>
            <a:ext cx="10515599" cy="1508105"/>
          </a:xfrm>
          <a:prstGeom prst="rect">
            <a:avLst/>
          </a:prstGeom>
          <a:noFill/>
        </p:spPr>
        <p:txBody>
          <a:bodyPr wrap="square" rtlCol="0">
            <a:spAutoFit/>
          </a:bodyPr>
          <a:lstStyle/>
          <a:p>
            <a:pPr algn="just"/>
            <a:r>
              <a:rPr lang="pt-BR" sz="2300" dirty="0">
                <a:latin typeface="Calibri" panose="020F0502020204030204" pitchFamily="34" charset="0"/>
                <a:ea typeface="Calibri" panose="020F0502020204030204" pitchFamily="34" charset="0"/>
                <a:cs typeface="Calibri" panose="020F0502020204030204" pitchFamily="34" charset="0"/>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p>
        </p:txBody>
      </p:sp>
    </p:spTree>
    <p:extLst>
      <p:ext uri="{BB962C8B-B14F-4D97-AF65-F5344CB8AC3E}">
        <p14:creationId xmlns:p14="http://schemas.microsoft.com/office/powerpoint/2010/main" val="655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Origem do FOMO</a:t>
            </a:r>
            <a:endParaRPr dirty="0"/>
          </a:p>
        </p:txBody>
      </p:sp>
      <p:sp>
        <p:nvSpPr>
          <p:cNvPr id="317" name="Google Shape;31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41934" algn="just" rtl="0">
              <a:lnSpc>
                <a:spcPct val="90000"/>
              </a:lnSpc>
              <a:spcBef>
                <a:spcPts val="0"/>
              </a:spcBef>
              <a:spcAft>
                <a:spcPts val="0"/>
              </a:spcAft>
              <a:buClr>
                <a:schemeClr val="dk1"/>
              </a:buClr>
              <a:buSzPts val="2800"/>
              <a:buChar char="•"/>
            </a:pPr>
            <a:r>
              <a:rPr lang="pt-BR" b="0" i="0">
                <a:latin typeface="Calibri"/>
                <a:ea typeface="Calibri"/>
                <a:cs typeface="Calibri"/>
                <a:sym typeface="Calibri"/>
              </a:rPr>
              <a:t>O modelo FOMO é de propriedade da ferramenta Edge Impulse, foi inaugurado em março de 2022. Por </a:t>
            </a:r>
            <a:r>
              <a:rPr lang="pt-BR" b="0" i="0" u="sng">
                <a:solidFill>
                  <a:schemeClr val="hlink"/>
                </a:solidFill>
                <a:latin typeface="Calibri"/>
                <a:ea typeface="Calibri"/>
                <a:cs typeface="Calibri"/>
                <a:sym typeface="Calibri"/>
                <a:hlinkClick r:id="rId3"/>
              </a:rPr>
              <a:t>Louis Moreau</a:t>
            </a:r>
            <a:r>
              <a:rPr lang="pt-BR" b="0" i="0">
                <a:latin typeface="Calibri"/>
                <a:ea typeface="Calibri"/>
                <a:cs typeface="Calibri"/>
                <a:sym typeface="Calibri"/>
              </a:rPr>
              <a:t>.  </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FOMO é um novo algoritmo de aprendizado de máquina derivado da arquitetura MobileNetV2, que permite a detecção de objetos em dispositivos restritos.</a:t>
            </a:r>
            <a:endParaRPr/>
          </a:p>
          <a:p>
            <a:pPr marL="0" lvl="0" indent="0" algn="just" rtl="0">
              <a:lnSpc>
                <a:spcPct val="90000"/>
              </a:lnSpc>
              <a:spcBef>
                <a:spcPts val="1000"/>
              </a:spcBef>
              <a:spcAft>
                <a:spcPts val="0"/>
              </a:spcAft>
              <a:buClr>
                <a:schemeClr val="dk1"/>
              </a:buClr>
              <a:buSzPts val="2800"/>
              <a:buNone/>
            </a:pPr>
            <a:endParaRPr b="0" i="0">
              <a:latin typeface="Calibri"/>
              <a:ea typeface="Calibri"/>
              <a:cs typeface="Calibri"/>
              <a:sym typeface="Calibri"/>
            </a:endParaRPr>
          </a:p>
          <a:p>
            <a:pPr marL="228600" lvl="0" indent="-241934" algn="just" rtl="0">
              <a:lnSpc>
                <a:spcPct val="90000"/>
              </a:lnSpc>
              <a:spcBef>
                <a:spcPts val="1000"/>
              </a:spcBef>
              <a:spcAft>
                <a:spcPts val="0"/>
              </a:spcAft>
              <a:buClr>
                <a:schemeClr val="dk1"/>
              </a:buClr>
              <a:buSzPts val="2800"/>
              <a:buChar char="•"/>
            </a:pPr>
            <a:r>
              <a:rPr lang="pt-BR" b="0" i="0">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29" name="Google Shape;32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35" name="Google Shape;33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lang="pt-BR" b="1" i="1"/>
              <a:t>grid </a:t>
            </a:r>
            <a:r>
              <a:rPr lang="pt-BR"/>
              <a:t>e executamos o equivalente à classificação da imagem em todas as células do </a:t>
            </a:r>
            <a:r>
              <a:rPr lang="pt-BR" b="1" i="1"/>
              <a:t>grid, </a:t>
            </a:r>
            <a:r>
              <a:rPr lang="pt-BR"/>
              <a:t>de forma independente e em paralelo.</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Por predefinição, o tamanho do grid é de 8x8 </a:t>
            </a:r>
            <a:r>
              <a:rPr lang="pt-BR" b="1" i="1"/>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1" name="Google Shape;341;p29"/>
          <p:cNvPicPr preferRelativeResize="0"/>
          <p:nvPr/>
        </p:nvPicPr>
        <p:blipFill rotWithShape="1">
          <a:blip r:embed="rId3">
            <a:alphaModFix/>
          </a:blip>
          <a:srcRect/>
          <a:stretch/>
        </p:blipFill>
        <p:spPr>
          <a:xfrm>
            <a:off x="4533901" y="1264444"/>
            <a:ext cx="5249007" cy="5228431"/>
          </a:xfrm>
          <a:prstGeom prst="rect">
            <a:avLst/>
          </a:prstGeom>
          <a:noFill/>
          <a:ln>
            <a:noFill/>
          </a:ln>
        </p:spPr>
      </p:pic>
      <p:sp>
        <p:nvSpPr>
          <p:cNvPr id="342" name="Google Shape;342;p29"/>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96x96 dividida em grids de 12x12.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43" name="Google Shape;343;p29"/>
          <p:cNvPicPr preferRelativeResize="0"/>
          <p:nvPr/>
        </p:nvPicPr>
        <p:blipFill rotWithShape="1">
          <a:blip r:embed="rId3">
            <a:alphaModFix/>
          </a:blip>
          <a:srcRect r="70966" b="77562"/>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49" name="Google Shape;349;p30"/>
          <p:cNvPicPr preferRelativeResize="0"/>
          <p:nvPr/>
        </p:nvPicPr>
        <p:blipFill>
          <a:blip r:embed="rId3">
            <a:alphaModFix/>
          </a:blip>
          <a:stretch>
            <a:fillRect/>
          </a:stretch>
        </p:blipFill>
        <p:spPr>
          <a:xfrm>
            <a:off x="838188" y="1500275"/>
            <a:ext cx="4853078" cy="4862375"/>
          </a:xfrm>
          <a:prstGeom prst="rect">
            <a:avLst/>
          </a:prstGeom>
          <a:noFill/>
          <a:ln>
            <a:noFill/>
          </a:ln>
        </p:spPr>
      </p:pic>
      <p:sp>
        <p:nvSpPr>
          <p:cNvPr id="350" name="Google Shape;350;p30"/>
          <p:cNvSpPr txBox="1"/>
          <p:nvPr/>
        </p:nvSpPr>
        <p:spPr>
          <a:xfrm>
            <a:off x="5691275" y="4186688"/>
            <a:ext cx="2748000" cy="182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solidFill>
                  <a:schemeClr val="dk1"/>
                </a:solidFill>
                <a:latin typeface="Calibri"/>
                <a:ea typeface="Calibri"/>
                <a:cs typeface="Calibri"/>
                <a:sym typeface="Calibri"/>
              </a:rPr>
              <a:t>células vizinhas com a mesma classe são removidas (deixando pontuações mais altas).</a:t>
            </a: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2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51" name="Google Shape;351;p30"/>
          <p:cNvPicPr preferRelativeResize="0"/>
          <p:nvPr/>
        </p:nvPicPr>
        <p:blipFill>
          <a:blip r:embed="rId4">
            <a:alphaModFix/>
          </a:blip>
          <a:stretch>
            <a:fillRect/>
          </a:stretch>
        </p:blipFill>
        <p:spPr>
          <a:xfrm>
            <a:off x="8591675" y="1843225"/>
            <a:ext cx="3447924" cy="3395683"/>
          </a:xfrm>
          <a:prstGeom prst="rect">
            <a:avLst/>
          </a:prstGeom>
          <a:noFill/>
          <a:ln>
            <a:noFill/>
          </a:ln>
        </p:spPr>
      </p:pic>
      <p:cxnSp>
        <p:nvCxnSpPr>
          <p:cNvPr id="352" name="Google Shape;352;p30"/>
          <p:cNvCxnSpPr>
            <a:endCxn id="351" idx="0"/>
          </p:cNvCxnSpPr>
          <p:nvPr/>
        </p:nvCxnSpPr>
        <p:spPr>
          <a:xfrm rot="10800000" flipH="1">
            <a:off x="5695937" y="1843225"/>
            <a:ext cx="4619700" cy="2051100"/>
          </a:xfrm>
          <a:prstGeom prst="curvedConnector4">
            <a:avLst>
              <a:gd name="adj1" fmla="val 31341"/>
              <a:gd name="adj2" fmla="val 111610"/>
            </a:avLst>
          </a:prstGeom>
          <a:noFill/>
          <a:ln w="28575" cap="flat" cmpd="sng">
            <a:solidFill>
              <a:srgbClr val="FF0000"/>
            </a:solidFill>
            <a:prstDash val="solid"/>
            <a:round/>
            <a:headEnd type="none" w="med" len="med"/>
            <a:tailEnd type="none" w="med" len="med"/>
          </a:ln>
        </p:spPr>
      </p:cxnSp>
      <p:sp>
        <p:nvSpPr>
          <p:cNvPr id="353" name="Google Shape;353;p30"/>
          <p:cNvSpPr/>
          <p:nvPr/>
        </p:nvSpPr>
        <p:spPr>
          <a:xfrm>
            <a:off x="10252775" y="1768275"/>
            <a:ext cx="129525" cy="137175"/>
          </a:xfrm>
          <a:custGeom>
            <a:avLst/>
            <a:gdLst/>
            <a:ahLst/>
            <a:cxnLst/>
            <a:rect l="l" t="t" r="r" b="b"/>
            <a:pathLst>
              <a:path w="5181" h="5487" extrusionOk="0">
                <a:moveTo>
                  <a:pt x="0" y="4268"/>
                </a:moveTo>
                <a:lnTo>
                  <a:pt x="5181" y="0"/>
                </a:lnTo>
                <a:lnTo>
                  <a:pt x="5181" y="5487"/>
                </a:lnTo>
                <a:close/>
              </a:path>
            </a:pathLst>
          </a:custGeom>
          <a:solidFill>
            <a:srgbClr val="FF0000"/>
          </a:solidFill>
          <a:ln w="9525" cap="flat" cmpd="sng">
            <a:solidFill>
              <a:srgbClr val="FF0000"/>
            </a:solidFill>
            <a:prstDash val="solid"/>
            <a:round/>
            <a:headEnd type="none" w="med" len="med"/>
            <a:tailEnd type="none" w="med" len="med"/>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59" name="Google Shape;359;p31"/>
          <p:cNvSpPr txBox="1">
            <a:spLocks noGrp="1"/>
          </p:cNvSpPr>
          <p:nvPr>
            <p:ph type="body" idx="1"/>
          </p:nvPr>
        </p:nvSpPr>
        <p:spPr>
          <a:xfrm>
            <a:off x="838201" y="1825625"/>
            <a:ext cx="36957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Veja ao lado: </a:t>
            </a:r>
            <a:endParaRPr/>
          </a:p>
          <a:p>
            <a:pPr marL="0" lvl="0" indent="0" algn="just" rtl="0">
              <a:lnSpc>
                <a:spcPct val="90000"/>
              </a:lnSpc>
              <a:spcBef>
                <a:spcPts val="1000"/>
              </a:spcBef>
              <a:spcAft>
                <a:spcPts val="0"/>
              </a:spcAft>
              <a:buClr>
                <a:schemeClr val="dk1"/>
              </a:buClr>
              <a:buSzPts val="2800"/>
              <a:buNone/>
            </a:pPr>
            <a:r>
              <a:rPr lang="pt-BR"/>
              <a:t>Imagem de 320x320 dividida em grids de 40x40. E cada grid, é composto de 8x8 </a:t>
            </a:r>
            <a:r>
              <a:rPr lang="pt-BR" b="1" i="1"/>
              <a:t>pixels.</a:t>
            </a:r>
            <a:endParaRPr b="1" i="1"/>
          </a:p>
          <a:p>
            <a:pPr marL="228600" lvl="0" indent="-50800" algn="l" rtl="0">
              <a:lnSpc>
                <a:spcPct val="90000"/>
              </a:lnSpc>
              <a:spcBef>
                <a:spcPts val="1000"/>
              </a:spcBef>
              <a:spcAft>
                <a:spcPts val="0"/>
              </a:spcAft>
              <a:buClr>
                <a:schemeClr val="dk1"/>
              </a:buClr>
              <a:buSzPts val="2800"/>
              <a:buNone/>
            </a:pPr>
            <a:endParaRPr/>
          </a:p>
        </p:txBody>
      </p:sp>
      <p:pic>
        <p:nvPicPr>
          <p:cNvPr id="360" name="Google Shape;360;p31"/>
          <p:cNvPicPr preferRelativeResize="0"/>
          <p:nvPr/>
        </p:nvPicPr>
        <p:blipFill rotWithShape="1">
          <a:blip r:embed="rId3">
            <a:alphaModFix/>
          </a:blip>
          <a:srcRect/>
          <a:stretch/>
        </p:blipFill>
        <p:spPr>
          <a:xfrm>
            <a:off x="5035710" y="1399381"/>
            <a:ext cx="5244781" cy="5203825"/>
          </a:xfrm>
          <a:prstGeom prst="rect">
            <a:avLst/>
          </a:prstGeom>
          <a:noFill/>
          <a:ln>
            <a:noFill/>
          </a:ln>
        </p:spPr>
      </p:pic>
      <p:pic>
        <p:nvPicPr>
          <p:cNvPr id="361" name="Google Shape;361;p31"/>
          <p:cNvPicPr preferRelativeResize="0"/>
          <p:nvPr/>
        </p:nvPicPr>
        <p:blipFill rotWithShape="1">
          <a:blip r:embed="rId3">
            <a:alphaModFix/>
          </a:blip>
          <a:srcRect l="2" t="55600" r="77240" b="30398"/>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a:blip r:embed="rId3">
            <a:alphaModFix/>
          </a:blip>
          <a:stretch>
            <a:fillRect/>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67" name="Google Shape;367;p32"/>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 resolução pode ser ajustada para cada caso de utilização, de acordo com qual camada for cortada o FOMO. Pode até treinar em fragmentos mais pequenos e depois aumentar a escala durante a inferência.</a:t>
            </a:r>
            <a:endParaRPr dirty="0"/>
          </a:p>
        </p:txBody>
      </p:sp>
      <p:pic>
        <p:nvPicPr>
          <p:cNvPr id="1026" name="Picture 2" descr="Camadas - Guia dev">
            <a:extLst>
              <a:ext uri="{FF2B5EF4-FFF2-40B4-BE49-F238E27FC236}">
                <a16:creationId xmlns:a16="http://schemas.microsoft.com/office/drawing/2014/main" id="{8ABC1A95-EACC-0574-602C-F860862DC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425" y="3429000"/>
            <a:ext cx="2343150" cy="1952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FOMO: Escolhas de Design</a:t>
            </a:r>
            <a:endParaRPr dirty="0"/>
          </a:p>
        </p:txBody>
      </p:sp>
      <p:sp>
        <p:nvSpPr>
          <p:cNvPr id="373" name="Google Shape;373;p33"/>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Na escolha do FOMO o primeiro objetivo, era executar a deteção de objetos em microcontroladores onde o flash e a RAM são, na maioria das vezes, muito limitados. </a:t>
            </a: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lang="pt-BR" dirty="0"/>
          </a:p>
          <a:p>
            <a:pPr marL="0" lvl="0" indent="0" algn="l" rtl="0">
              <a:lnSpc>
                <a:spcPct val="90000"/>
              </a:lnSpc>
              <a:spcBef>
                <a:spcPts val="1000"/>
              </a:spcBef>
              <a:spcAft>
                <a:spcPts val="0"/>
              </a:spcAft>
              <a:buClr>
                <a:schemeClr val="dk1"/>
              </a:buClr>
              <a:buSzPts val="2800"/>
              <a:buNone/>
            </a:pPr>
            <a:r>
              <a:rPr lang="pt-BR" dirty="0"/>
              <a:t>A versão mais pequena do FOMO (entrada em escala de cinzentos 96x96, MobileNetV2 0.05 alpha) corre em &lt;100KB RAM e ~10 </a:t>
            </a:r>
            <a:r>
              <a:rPr lang="pt-BR" dirty="0" err="1"/>
              <a:t>fps</a:t>
            </a:r>
            <a:r>
              <a:rPr lang="pt-BR" dirty="0"/>
              <a:t> em um Cortex-M4F a 80MHz.</a:t>
            </a:r>
            <a:endParaRPr dirty="0"/>
          </a:p>
          <a:p>
            <a:pPr marL="0" lvl="0" indent="0" algn="l" rtl="0">
              <a:lnSpc>
                <a:spcPct val="90000"/>
              </a:lnSpc>
              <a:spcBef>
                <a:spcPts val="1000"/>
              </a:spcBef>
              <a:spcAft>
                <a:spcPts val="0"/>
              </a:spcAft>
              <a:buClr>
                <a:schemeClr val="dk1"/>
              </a:buClr>
              <a:buSzPts val="2800"/>
              <a:buNone/>
            </a:pPr>
            <a:endParaRPr dirty="0"/>
          </a:p>
        </p:txBody>
      </p:sp>
      <p:pic>
        <p:nvPicPr>
          <p:cNvPr id="3" name="Imagem 2">
            <a:extLst>
              <a:ext uri="{FF2B5EF4-FFF2-40B4-BE49-F238E27FC236}">
                <a16:creationId xmlns:a16="http://schemas.microsoft.com/office/drawing/2014/main" id="{310944E7-1D46-3F1D-5761-F92D32BA7AD9}"/>
              </a:ext>
            </a:extLst>
          </p:cNvPr>
          <p:cNvPicPr>
            <a:picLocks noChangeAspect="1"/>
          </p:cNvPicPr>
          <p:nvPr/>
        </p:nvPicPr>
        <p:blipFill>
          <a:blip r:embed="rId3"/>
          <a:stretch>
            <a:fillRect/>
          </a:stretch>
        </p:blipFill>
        <p:spPr>
          <a:xfrm>
            <a:off x="-261256" y="2792475"/>
            <a:ext cx="2510972" cy="2099337"/>
          </a:xfrm>
          <a:prstGeom prst="rect">
            <a:avLst/>
          </a:prstGeom>
        </p:spPr>
      </p:pic>
      <p:pic>
        <p:nvPicPr>
          <p:cNvPr id="5" name="Imagem 4">
            <a:extLst>
              <a:ext uri="{FF2B5EF4-FFF2-40B4-BE49-F238E27FC236}">
                <a16:creationId xmlns:a16="http://schemas.microsoft.com/office/drawing/2014/main" id="{2DAFC021-F82C-B1BE-5751-2DAB9E81C0C6}"/>
              </a:ext>
            </a:extLst>
          </p:cNvPr>
          <p:cNvPicPr>
            <a:picLocks noChangeAspect="1"/>
          </p:cNvPicPr>
          <p:nvPr/>
        </p:nvPicPr>
        <p:blipFill>
          <a:blip r:embed="rId4"/>
          <a:stretch>
            <a:fillRect/>
          </a:stretch>
        </p:blipFill>
        <p:spPr>
          <a:xfrm>
            <a:off x="10425111" y="5238750"/>
            <a:ext cx="1857375" cy="1619250"/>
          </a:xfrm>
          <a:prstGeom prst="rect">
            <a:avLst/>
          </a:prstGeom>
        </p:spPr>
      </p:pic>
      <p:pic>
        <p:nvPicPr>
          <p:cNvPr id="11" name="Imagem 10">
            <a:extLst>
              <a:ext uri="{FF2B5EF4-FFF2-40B4-BE49-F238E27FC236}">
                <a16:creationId xmlns:a16="http://schemas.microsoft.com/office/drawing/2014/main" id="{E1E46FC0-0DB3-0B82-8534-AB1234B07A3D}"/>
              </a:ext>
            </a:extLst>
          </p:cNvPr>
          <p:cNvPicPr>
            <a:picLocks noChangeAspect="1"/>
          </p:cNvPicPr>
          <p:nvPr/>
        </p:nvPicPr>
        <p:blipFill>
          <a:blip r:embed="rId5"/>
          <a:stretch>
            <a:fillRect/>
          </a:stretch>
        </p:blipFill>
        <p:spPr>
          <a:xfrm rot="1380906">
            <a:off x="9179876" y="312072"/>
            <a:ext cx="2952750" cy="904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79" name="Google Shape;379;p34"/>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dirty="0"/>
              <a:t>O FOMO pode ser considerado como uma deteção de objetos em que as caixas delimitadoras são todas quadradas e, com a configuração predefinida, 1/8 da resolução da entrada.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Isto significa que funciona melhor quando os objetos têm todos um tamanho semelhante. Para muitos casos de utilização, por exemplo, aqueles com uma localização fixa da câmara. </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pt-BR" dirty="0"/>
              <a:t>O importante é os objetos não estarem próximos de si, pois como faz uma classificação por cada bloco antes da detecção ele funde este bloco e faz com que ocasionalmente ocorra um engano.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pic>
        <p:nvPicPr>
          <p:cNvPr id="385" name="Google Shape;385;p35"/>
          <p:cNvPicPr preferRelativeResize="0"/>
          <p:nvPr/>
        </p:nvPicPr>
        <p:blipFill>
          <a:blip r:embed="rId3">
            <a:alphaModFix/>
          </a:blip>
          <a:stretch>
            <a:fillRect/>
          </a:stretch>
        </p:blipFill>
        <p:spPr>
          <a:xfrm>
            <a:off x="622175" y="1548625"/>
            <a:ext cx="4964254" cy="4862375"/>
          </a:xfrm>
          <a:prstGeom prst="rect">
            <a:avLst/>
          </a:prstGeom>
          <a:noFill/>
          <a:ln>
            <a:noFill/>
          </a:ln>
        </p:spPr>
      </p:pic>
      <p:pic>
        <p:nvPicPr>
          <p:cNvPr id="386" name="Google Shape;386;p35"/>
          <p:cNvPicPr preferRelativeResize="0"/>
          <p:nvPr/>
        </p:nvPicPr>
        <p:blipFill>
          <a:blip r:embed="rId4">
            <a:alphaModFix/>
          </a:blip>
          <a:stretch>
            <a:fillRect/>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2" name="Google Shape;392;p36"/>
          <p:cNvSpPr txBox="1"/>
          <p:nvPr/>
        </p:nvSpPr>
        <p:spPr>
          <a:xfrm>
            <a:off x="724250" y="2456850"/>
            <a:ext cx="5140800" cy="19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93" name="Google Shape;393;p36"/>
          <p:cNvPicPr preferRelativeResize="0"/>
          <p:nvPr/>
        </p:nvPicPr>
        <p:blipFill>
          <a:blip r:embed="rId3">
            <a:alphaModFix/>
          </a:blip>
          <a:stretch>
            <a:fillRect/>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Escolhas de Design</a:t>
            </a:r>
            <a:endParaRPr/>
          </a:p>
        </p:txBody>
      </p:sp>
      <p:sp>
        <p:nvSpPr>
          <p:cNvPr id="399" name="Google Shape;399;p37"/>
          <p:cNvSpPr txBox="1">
            <a:spLocks noGrp="1"/>
          </p:cNvSpPr>
          <p:nvPr>
            <p:ph type="body" idx="1"/>
          </p:nvPr>
        </p:nvSpPr>
        <p:spPr>
          <a:xfrm>
            <a:off x="838200" y="1825625"/>
            <a:ext cx="10515599"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lang="pt-BR" b="1" i="1"/>
              <a:t>grid</a:t>
            </a:r>
            <a:r>
              <a:rPr lang="pt-BR"/>
              <a:t> será "parafuso", "prego", “arroela“, “parafuso sextavado” e “</a:t>
            </a:r>
            <a:r>
              <a:rPr lang="pt-BR" b="1" i="1"/>
              <a:t>background</a:t>
            </a:r>
            <a:r>
              <a:rPr lang="pt-BR"/>
              <a:t>".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13" name="Google Shape;413;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rgbClr val="000000"/>
              </a:buClr>
              <a:buSzPts val="2600"/>
              <a:buNone/>
            </a:pPr>
            <a:r>
              <a:rPr lang="pt-BR" sz="2600">
                <a:solidFill>
                  <a:srgbClr val="000000"/>
                </a:solidFill>
                <a:latin typeface="Calibri"/>
                <a:ea typeface="Calibri"/>
                <a:cs typeface="Calibri"/>
                <a:sym typeface="Calibri"/>
              </a:rPr>
              <a:t>No corpo do modelo FOMO é utilizado camadas convolucionais (CNN), e camadas de ativação e de pooling (MaxPooling), para extrair características das imagens e criar mapas de calor.</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 O modelo pode até ser treinado com imagens rotuladas com caixas delimitadoras, de acordo com os </a:t>
            </a:r>
            <a:r>
              <a:rPr lang="pt-BR" sz="2600" b="1" i="1">
                <a:solidFill>
                  <a:srgbClr val="000000"/>
                </a:solidFill>
                <a:latin typeface="Calibri"/>
                <a:ea typeface="Calibri"/>
                <a:cs typeface="Calibri"/>
                <a:sym typeface="Calibri"/>
              </a:rPr>
              <a:t>label’s </a:t>
            </a:r>
            <a:r>
              <a:rPr lang="pt-BR" sz="2600">
                <a:solidFill>
                  <a:srgbClr val="000000"/>
                </a:solidFill>
                <a:latin typeface="Calibri"/>
                <a:ea typeface="Calibri"/>
                <a:cs typeface="Calibri"/>
                <a:sym typeface="Calibri"/>
              </a:rPr>
              <a:t>de alguma arquitetura que for usar de referência como base de dados, YOLO, COCO, XML pascal VOC, enfim. </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a:p>
          <a:p>
            <a:pPr marL="0" lvl="0" indent="0" algn="just" rtl="0">
              <a:lnSpc>
                <a:spcPct val="90000"/>
              </a:lnSpc>
              <a:spcBef>
                <a:spcPts val="1000"/>
              </a:spcBef>
              <a:spcAft>
                <a:spcPts val="0"/>
              </a:spcAft>
              <a:buClr>
                <a:schemeClr val="dk1"/>
              </a:buClr>
              <a:buSzPts val="2600"/>
              <a:buNone/>
            </a:pPr>
            <a:endParaRPr sz="2600">
              <a:solidFill>
                <a:srgbClr val="000000"/>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19" name="Google Shape;419;p40"/>
          <p:cNvPicPr preferRelativeResize="0"/>
          <p:nvPr/>
        </p:nvPicPr>
        <p:blipFill rotWithShape="1">
          <a:blip r:embed="rId3">
            <a:alphaModFix/>
          </a:blip>
          <a:srcRect/>
          <a:stretch/>
        </p:blipFill>
        <p:spPr>
          <a:xfrm>
            <a:off x="346588" y="1250421"/>
            <a:ext cx="11498819" cy="4680044"/>
          </a:xfrm>
          <a:prstGeom prst="rect">
            <a:avLst/>
          </a:prstGeom>
          <a:noFill/>
          <a:ln>
            <a:noFill/>
          </a:ln>
        </p:spPr>
      </p:pic>
      <p:sp>
        <p:nvSpPr>
          <p:cNvPr id="420" name="Google Shape;420;p40"/>
          <p:cNvSpPr txBox="1"/>
          <p:nvPr/>
        </p:nvSpPr>
        <p:spPr>
          <a:xfrm>
            <a:off x="4255046" y="5745799"/>
            <a:ext cx="36819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https://arxiv.org/pdf/2311.07163.pdf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26" name="Google Shape;426;p41"/>
          <p:cNvSpPr txBox="1">
            <a:spLocks noGrp="1"/>
          </p:cNvSpPr>
          <p:nvPr>
            <p:ph type="body" idx="1"/>
          </p:nvPr>
        </p:nvSpPr>
        <p:spPr>
          <a:xfrm>
            <a:off x="838200" y="1825625"/>
            <a:ext cx="5772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rgbClr val="000000"/>
              </a:buClr>
              <a:buSzPts val="2600"/>
              <a:buNone/>
            </a:pPr>
            <a:r>
              <a:rPr lang="pt-BR" sz="2600" dirty="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Para o cálculo do mAP é fundamental a </a:t>
            </a:r>
            <a:endParaRPr sz="2600" dirty="0">
              <a:solidFill>
                <a:srgbClr val="000000"/>
              </a:solidFill>
            </a:endParaRPr>
          </a:p>
          <a:p>
            <a:pPr marL="0" lvl="0" indent="0" algn="just" rtl="0">
              <a:lnSpc>
                <a:spcPct val="90000"/>
              </a:lnSpc>
              <a:spcBef>
                <a:spcPts val="1000"/>
              </a:spcBef>
              <a:spcAft>
                <a:spcPts val="0"/>
              </a:spcAft>
              <a:buClr>
                <a:srgbClr val="000000"/>
              </a:buClr>
              <a:buSzPts val="2600"/>
              <a:buNone/>
            </a:pPr>
            <a:r>
              <a:rPr lang="pt-BR" sz="2600" dirty="0">
                <a:solidFill>
                  <a:srgbClr val="000000"/>
                </a:solidFill>
              </a:rPr>
              <a:t>variação do IoU (Intersection over Union), </a:t>
            </a:r>
            <a:endParaRPr sz="2600" dirty="0">
              <a:solidFill>
                <a:srgbClr val="000000"/>
              </a:solidFill>
            </a:endParaRPr>
          </a:p>
          <a:p>
            <a:pPr marL="0" lvl="0" indent="0" algn="just" rtl="0">
              <a:lnSpc>
                <a:spcPct val="90000"/>
              </a:lnSpc>
              <a:spcBef>
                <a:spcPts val="1000"/>
              </a:spcBef>
              <a:spcAft>
                <a:spcPts val="0"/>
              </a:spcAft>
              <a:buClr>
                <a:schemeClr val="dk1"/>
              </a:buClr>
              <a:buSzPts val="2800"/>
              <a:buNone/>
            </a:pPr>
            <a:endParaRPr dirty="0"/>
          </a:p>
        </p:txBody>
      </p:sp>
      <p:pic>
        <p:nvPicPr>
          <p:cNvPr id="427" name="Google Shape;427;p41"/>
          <p:cNvPicPr preferRelativeResize="0"/>
          <p:nvPr/>
        </p:nvPicPr>
        <p:blipFill rotWithShape="1">
          <a:blip r:embed="rId3">
            <a:alphaModFix/>
          </a:blip>
          <a:srcRect t="9444"/>
          <a:stretch/>
        </p:blipFill>
        <p:spPr>
          <a:xfrm>
            <a:off x="7735100" y="707775"/>
            <a:ext cx="4064700" cy="3008775"/>
          </a:xfrm>
          <a:prstGeom prst="rect">
            <a:avLst/>
          </a:prstGeom>
          <a:noFill/>
          <a:ln>
            <a:noFill/>
          </a:ln>
        </p:spPr>
      </p:pic>
      <p:pic>
        <p:nvPicPr>
          <p:cNvPr id="428" name="Google Shape;428;p41"/>
          <p:cNvPicPr preferRelativeResize="0"/>
          <p:nvPr/>
        </p:nvPicPr>
        <p:blipFill>
          <a:blip r:embed="rId4">
            <a:alphaModFix/>
          </a:blip>
          <a:stretch>
            <a:fillRect/>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177391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acima, mostra um exemplo básico do que se trata a arquitetura FOMO </a:t>
            </a:r>
            <a:r>
              <a:rPr lang="pt-BR" b="1" i="1" dirty="0" err="1"/>
              <a:t>Faster</a:t>
            </a:r>
            <a:r>
              <a:rPr lang="pt-BR" b="1" i="1" dirty="0"/>
              <a:t> </a:t>
            </a:r>
            <a:r>
              <a:rPr lang="pt-BR" b="1" i="1" dirty="0" err="1"/>
              <a:t>Objects</a:t>
            </a:r>
            <a:r>
              <a:rPr lang="pt-BR" b="1" i="1" dirty="0"/>
              <a:t> More </a:t>
            </a:r>
            <a:r>
              <a:rPr lang="pt-BR" b="1" i="1" dirty="0" err="1"/>
              <a:t>Objects</a:t>
            </a:r>
            <a:r>
              <a:rPr lang="pt-BR" dirty="0"/>
              <a:t>. O primeiro ponto mostra a entrada do modelo com input shape de uma imagem RGB, 3 canais, 224x224 pixels.</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2" name="Google Shape;419;p40">
            <a:extLst>
              <a:ext uri="{FF2B5EF4-FFF2-40B4-BE49-F238E27FC236}">
                <a16:creationId xmlns:a16="http://schemas.microsoft.com/office/drawing/2014/main" id="{FADD992E-AD5B-8D1D-374B-FF8111D9DFC2}"/>
              </a:ext>
            </a:extLst>
          </p:cNvPr>
          <p:cNvPicPr preferRelativeResize="0"/>
          <p:nvPr/>
        </p:nvPicPr>
        <p:blipFill rotWithShape="1">
          <a:blip r:embed="rId3">
            <a:alphaModFix/>
          </a:blip>
          <a:srcRect/>
          <a:stretch/>
        </p:blipFill>
        <p:spPr>
          <a:xfrm>
            <a:off x="1727200" y="3429000"/>
            <a:ext cx="8737600" cy="31060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a:blip r:embed="rId3">
            <a:alphaModFix/>
          </a:blip>
          <a:stretch>
            <a:fillRect/>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rgbClr val="FF0000"/>
                </a:solidFill>
                <a:latin typeface="Calibri"/>
                <a:ea typeface="Calibri"/>
                <a:cs typeface="Calibri"/>
                <a:sym typeface="Calibri"/>
              </a:rPr>
              <a:t>Stride</a:t>
            </a:r>
            <a:endParaRPr sz="2800">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Modelo de detecção</a:t>
            </a:r>
            <a:endParaRPr sz="2800">
              <a:solidFill>
                <a:schemeClr val="dk1"/>
              </a:solidFill>
              <a:latin typeface="Calibri"/>
              <a:ea typeface="Calibri"/>
              <a:cs typeface="Calibri"/>
              <a:sym typeface="Calibri"/>
            </a:endParaRPr>
          </a:p>
        </p:txBody>
      </p:sp>
      <p:pic>
        <p:nvPicPr>
          <p:cNvPr id="107" name="Google Shape;107;p15"/>
          <p:cNvPicPr preferRelativeResize="0"/>
          <p:nvPr/>
        </p:nvPicPr>
        <p:blipFill>
          <a:blip r:embed="rId4">
            <a:alphaModFix/>
          </a:blip>
          <a:stretch>
            <a:fillRect/>
          </a:stretch>
        </p:blipFill>
        <p:spPr>
          <a:xfrm rot="-5400000">
            <a:off x="9222950" y="2297950"/>
            <a:ext cx="571500" cy="323850"/>
          </a:xfrm>
          <a:prstGeom prst="rect">
            <a:avLst/>
          </a:prstGeom>
          <a:noFill/>
          <a:ln>
            <a:noFill/>
          </a:ln>
        </p:spPr>
      </p:pic>
      <p:pic>
        <p:nvPicPr>
          <p:cNvPr id="108" name="Google Shape;108;p15"/>
          <p:cNvPicPr preferRelativeResize="0"/>
          <p:nvPr/>
        </p:nvPicPr>
        <p:blipFill>
          <a:blip r:embed="rId5">
            <a:alphaModFix/>
          </a:blip>
          <a:stretch>
            <a:fillRect/>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chemeClr val="dk1"/>
                </a:solidFill>
                <a:latin typeface="Calibri"/>
                <a:ea typeface="Calibri"/>
                <a:cs typeface="Calibri"/>
                <a:sym typeface="Calibri"/>
              </a:rPr>
              <a:t>Carro ou background</a:t>
            </a:r>
            <a:endParaRPr sz="2500">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w="28575" cap="flat" cmpd="sng">
            <a:solidFill>
              <a:srgbClr val="FF0000"/>
            </a:solidFill>
            <a:prstDash val="solid"/>
            <a:round/>
            <a:headEnd type="none" w="med" len="med"/>
            <a:tailEnd type="triangle" w="med" len="med"/>
          </a:ln>
        </p:spPr>
      </p:cxnSp>
      <p:cxnSp>
        <p:nvCxnSpPr>
          <p:cNvPr id="112" name="Google Shape;112;p15"/>
          <p:cNvCxnSpPr/>
          <p:nvPr/>
        </p:nvCxnSpPr>
        <p:spPr>
          <a:xfrm rot="10800000">
            <a:off x="1923225" y="2060600"/>
            <a:ext cx="369000" cy="84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ct val="100000"/>
              <a:buNone/>
            </a:pPr>
            <a:r>
              <a:rPr lang="pt-BR" dirty="0"/>
              <a:t>Posteriormente a entrada, é encontrado blocos nomeados como </a:t>
            </a:r>
            <a:r>
              <a:rPr lang="pt-BR" b="1" i="1" dirty="0" err="1"/>
              <a:t>Inverted</a:t>
            </a:r>
            <a:r>
              <a:rPr lang="pt-BR" b="1" i="1" dirty="0"/>
              <a:t> Residual block.</a:t>
            </a:r>
            <a:r>
              <a:rPr lang="pt-BR" dirty="0"/>
              <a:t> Eles começam com uma camada estreita </a:t>
            </a:r>
            <a:r>
              <a:rPr lang="pt-BR" b="1" i="1" dirty="0" err="1"/>
              <a:t>bottleneck</a:t>
            </a:r>
            <a:r>
              <a:rPr lang="pt-BR" dirty="0"/>
              <a:t>, expandem para uma camada intermediária mais larga usando convoluções profundas separáveis </a:t>
            </a:r>
            <a:r>
              <a:rPr lang="pt-BR" b="1" i="1" dirty="0" err="1"/>
              <a:t>depthwise</a:t>
            </a:r>
            <a:r>
              <a:rPr lang="pt-BR" dirty="0"/>
              <a:t> </a:t>
            </a:r>
            <a:r>
              <a:rPr lang="pt-BR" b="1" i="1" dirty="0" err="1"/>
              <a:t>convolutions</a:t>
            </a:r>
            <a:r>
              <a:rPr lang="pt-BR" dirty="0"/>
              <a:t> e depois projetam de volta para uma representação compacta. Essa abordagem melhora a eficiência computacional e a representação de recursos em modelos móveis e embarcados.</a:t>
            </a:r>
            <a:endParaRPr dirty="0"/>
          </a:p>
          <a:p>
            <a:pPr marL="0" lvl="0" indent="0" algn="just" rtl="0">
              <a:lnSpc>
                <a:spcPct val="90000"/>
              </a:lnSpc>
              <a:spcBef>
                <a:spcPts val="1000"/>
              </a:spcBef>
              <a:spcAft>
                <a:spcPts val="0"/>
              </a:spcAft>
              <a:buClr>
                <a:schemeClr val="dk1"/>
              </a:buClr>
              <a:buSzPct val="100000"/>
              <a:buNone/>
            </a:pPr>
            <a:endParaRPr dirty="0"/>
          </a:p>
        </p:txBody>
      </p:sp>
      <p:pic>
        <p:nvPicPr>
          <p:cNvPr id="3" name="Imagem 2">
            <a:extLst>
              <a:ext uri="{FF2B5EF4-FFF2-40B4-BE49-F238E27FC236}">
                <a16:creationId xmlns:a16="http://schemas.microsoft.com/office/drawing/2014/main" id="{546E2319-0D4C-B122-3FC6-D0C3A114F865}"/>
              </a:ext>
            </a:extLst>
          </p:cNvPr>
          <p:cNvPicPr>
            <a:picLocks noChangeAspect="1"/>
          </p:cNvPicPr>
          <p:nvPr/>
        </p:nvPicPr>
        <p:blipFill>
          <a:blip r:embed="rId3"/>
          <a:stretch>
            <a:fillRect/>
          </a:stretch>
        </p:blipFill>
        <p:spPr>
          <a:xfrm>
            <a:off x="8675598" y="4473102"/>
            <a:ext cx="2678202" cy="2019773"/>
          </a:xfrm>
          <a:prstGeom prst="rect">
            <a:avLst/>
          </a:prstGeom>
        </p:spPr>
      </p:pic>
    </p:spTree>
    <p:extLst>
      <p:ext uri="{BB962C8B-B14F-4D97-AF65-F5344CB8AC3E}">
        <p14:creationId xmlns:p14="http://schemas.microsoft.com/office/powerpoint/2010/main" val="1453405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0" name="Google Shape;440;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441" name="Google Shape;441;p43" descr="Diagrama&#10;&#10;Descrição gerada automaticamente"/>
          <p:cNvPicPr preferRelativeResize="0"/>
          <p:nvPr/>
        </p:nvPicPr>
        <p:blipFill rotWithShape="1">
          <a:blip r:embed="rId3">
            <a:alphaModFix/>
          </a:blip>
          <a:srcRect r="1109" b="192"/>
          <a:stretch/>
        </p:blipFill>
        <p:spPr>
          <a:xfrm>
            <a:off x="865207" y="1376905"/>
            <a:ext cx="4288421" cy="4924064"/>
          </a:xfrm>
          <a:prstGeom prst="rect">
            <a:avLst/>
          </a:prstGeom>
          <a:noFill/>
          <a:ln>
            <a:noFill/>
          </a:ln>
        </p:spPr>
      </p:pic>
      <p:pic>
        <p:nvPicPr>
          <p:cNvPr id="442" name="Google Shape;442;p43" descr="Uma imagem contendo Texto&#10;&#10;Descrição gerada automaticamente"/>
          <p:cNvPicPr preferRelativeResize="0"/>
          <p:nvPr/>
        </p:nvPicPr>
        <p:blipFill rotWithShape="1">
          <a:blip r:embed="rId4">
            <a:alphaModFix/>
          </a:blip>
          <a:srcRect l="1354" r="5643"/>
          <a:stretch/>
        </p:blipFill>
        <p:spPr>
          <a:xfrm>
            <a:off x="6913156" y="1376543"/>
            <a:ext cx="3981819" cy="1703171"/>
          </a:xfrm>
          <a:prstGeom prst="rect">
            <a:avLst/>
          </a:prstGeom>
          <a:noFill/>
          <a:ln>
            <a:noFill/>
          </a:ln>
        </p:spPr>
      </p:pic>
      <p:pic>
        <p:nvPicPr>
          <p:cNvPr id="443" name="Google Shape;443;p43" descr="Tabela&#10;&#10;Descrição gerada automaticamente"/>
          <p:cNvPicPr preferRelativeResize="0"/>
          <p:nvPr/>
        </p:nvPicPr>
        <p:blipFill rotWithShape="1">
          <a:blip r:embed="rId5">
            <a:alphaModFix/>
          </a:blip>
          <a:srcRect l="8904" t="-325" r="5871" b="-325"/>
          <a:stretch/>
        </p:blipFill>
        <p:spPr>
          <a:xfrm>
            <a:off x="7103539" y="3074338"/>
            <a:ext cx="3605435" cy="29906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49" name="Google Shape;449;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marL="0" lvl="0" indent="0" algn="l" rtl="0">
              <a:lnSpc>
                <a:spcPct val="90000"/>
              </a:lnSpc>
              <a:spcBef>
                <a:spcPts val="1000"/>
              </a:spcBef>
              <a:spcAft>
                <a:spcPts val="0"/>
              </a:spcAft>
              <a:buClr>
                <a:schemeClr val="dk1"/>
              </a:buClr>
              <a:buSzPts val="2800"/>
              <a:buNone/>
            </a:pPr>
            <a:endParaRPr/>
          </a:p>
        </p:txBody>
      </p:sp>
      <p:pic>
        <p:nvPicPr>
          <p:cNvPr id="450" name="Google Shape;450;p44" descr="Interface gráfica do usuário, Aplicativo, chat ou mensagem de texto&#10;&#10;Descrição gerada automaticamente"/>
          <p:cNvPicPr preferRelativeResize="0"/>
          <p:nvPr/>
        </p:nvPicPr>
        <p:blipFill rotWithShape="1">
          <a:blip r:embed="rId4">
            <a:alphaModFix/>
          </a:blip>
          <a:srcRect/>
          <a:stretch/>
        </p:blipFill>
        <p:spPr>
          <a:xfrm rot="-5400000">
            <a:off x="5420209" y="-2291442"/>
            <a:ext cx="1242724" cy="116259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463" name="Google Shape;463;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No FOMO, o </a:t>
            </a:r>
            <a:r>
              <a:rPr lang="pt-BR" b="1" i="1"/>
              <a:t>grid </a:t>
            </a:r>
            <a:r>
              <a:rPr lang="pt-BR"/>
              <a:t>de características gerada pelo extrator de características baseado na MobileNetV2 é introduzido numa pequena cabeça de deteção </a:t>
            </a:r>
            <a:r>
              <a:rPr lang="pt-BR" b="1" i="1"/>
              <a:t>detection head</a:t>
            </a:r>
            <a:r>
              <a:rPr lang="pt-BR"/>
              <a:t>. Esta cabeça de deteção classifica cada uma das </a:t>
            </a:r>
            <a:r>
              <a:rPr lang="pt-BR" b="1"/>
              <a:t>n × n</a:t>
            </a:r>
            <a:r>
              <a:rPr lang="pt-BR"/>
              <a:t> características para prever os centros dos objetos.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0" name="Google Shape;470;p47"/>
          <p:cNvPicPr preferRelativeResize="0">
            <a:picLocks noGrp="1"/>
          </p:cNvPicPr>
          <p:nvPr>
            <p:ph type="body" idx="1"/>
          </p:nvPr>
        </p:nvPicPr>
        <p:blipFill rotWithShape="1">
          <a:blip r:embed="rId3">
            <a:alphaModFix/>
          </a:blip>
          <a:srcRect t="36848" b="16769"/>
          <a:stretch/>
        </p:blipFill>
        <p:spPr>
          <a:xfrm>
            <a:off x="1010141" y="2419849"/>
            <a:ext cx="10171717" cy="2018302"/>
          </a:xfrm>
          <a:prstGeom prst="rect">
            <a:avLst/>
          </a:prstGeom>
          <a:noFill/>
          <a:ln>
            <a:noFill/>
          </a:ln>
        </p:spPr>
      </p:pic>
      <p:sp>
        <p:nvSpPr>
          <p:cNvPr id="471" name="Google Shape;471;p47"/>
          <p:cNvSpPr txBox="1"/>
          <p:nvPr/>
        </p:nvSpPr>
        <p:spPr>
          <a:xfrm>
            <a:off x="1372091" y="1824436"/>
            <a:ext cx="99817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400">
                <a:solidFill>
                  <a:schemeClr val="dk1"/>
                </a:solidFill>
                <a:latin typeface="Calibri"/>
                <a:ea typeface="Calibri"/>
                <a:cs typeface="Calibri"/>
                <a:sym typeface="Calibri"/>
              </a:rPr>
              <a:t>(a) Bloco residual                                                 (b) Bloco residual invertido</a:t>
            </a:r>
            <a:endParaRPr/>
          </a:p>
        </p:txBody>
      </p:sp>
      <p:sp>
        <p:nvSpPr>
          <p:cNvPr id="472" name="Google Shape;472;p47"/>
          <p:cNvSpPr txBox="1"/>
          <p:nvPr/>
        </p:nvSpPr>
        <p:spPr>
          <a:xfrm>
            <a:off x="216029" y="4797980"/>
            <a:ext cx="119759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a:solidFill>
                  <a:schemeClr val="hlink"/>
                </a:solidFill>
                <a:latin typeface="Calibri"/>
                <a:ea typeface="Calibri"/>
                <a:cs typeface="Calibri"/>
                <a:sym typeface="Calibri"/>
                <a:hlinkClick r:id="rId4"/>
              </a:rPr>
              <a:t>https://openaccess.thecvf.com/content_cvpr_2018/papers/Sandler_MobileNetV2_Inverted_Residuals_CVPR_2018_paper.pdf</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1320800" y="1690825"/>
            <a:ext cx="9637486"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Métricas do FOMO e métricas gerais de detecção de objetos</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pic>
        <p:nvPicPr>
          <p:cNvPr id="479" name="Google Shape;479;p48"/>
          <p:cNvPicPr preferRelativeResize="0"/>
          <p:nvPr/>
        </p:nvPicPr>
        <p:blipFill>
          <a:blip r:embed="rId3">
            <a:alphaModFix/>
          </a:blip>
          <a:stretch>
            <a:fillRect/>
          </a:stretch>
        </p:blipFill>
        <p:spPr>
          <a:xfrm>
            <a:off x="1497850" y="1581825"/>
            <a:ext cx="8649715" cy="4862375"/>
          </a:xfrm>
          <a:prstGeom prst="rect">
            <a:avLst/>
          </a:prstGeom>
          <a:noFill/>
          <a:ln>
            <a:noFill/>
          </a:ln>
        </p:spPr>
      </p:pic>
      <p:sp>
        <p:nvSpPr>
          <p:cNvPr id="480" name="Google Shape;480;p48"/>
          <p:cNvSpPr txBox="1"/>
          <p:nvPr/>
        </p:nvSpPr>
        <p:spPr>
          <a:xfrm>
            <a:off x="4339200" y="1690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dirty="0">
                <a:solidFill>
                  <a:schemeClr val="dk1"/>
                </a:solidFill>
                <a:latin typeface="Calibri"/>
                <a:ea typeface="Calibri"/>
                <a:cs typeface="Calibri"/>
                <a:sym typeface="Calibri"/>
              </a:rPr>
              <a:t>Se IoU threshold = 0,5</a:t>
            </a:r>
            <a:endParaRPr sz="2800" b="1" i="1" dirty="0">
              <a:solidFill>
                <a:schemeClr val="dk1"/>
              </a:solidFill>
              <a:latin typeface="Calibri"/>
              <a:ea typeface="Calibri"/>
              <a:cs typeface="Calibri"/>
              <a:sym typeface="Calibri"/>
            </a:endParaRPr>
          </a:p>
        </p:txBody>
      </p:sp>
      <p:sp>
        <p:nvSpPr>
          <p:cNvPr id="481" name="Google Shape;481;p48"/>
          <p:cNvSpPr txBox="1"/>
          <p:nvPr/>
        </p:nvSpPr>
        <p:spPr>
          <a:xfrm>
            <a:off x="2115900" y="2173825"/>
            <a:ext cx="3513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FF0000"/>
                </a:solidFill>
                <a:latin typeface="Calibri"/>
                <a:ea typeface="Calibri"/>
                <a:cs typeface="Calibri"/>
                <a:sym typeface="Calibri"/>
              </a:rPr>
              <a:t>Falso positivo (FP)</a:t>
            </a:r>
            <a:endParaRPr sz="2800" b="1" i="1">
              <a:solidFill>
                <a:srgbClr val="FF0000"/>
              </a:solidFill>
              <a:latin typeface="Calibri"/>
              <a:ea typeface="Calibri"/>
              <a:cs typeface="Calibri"/>
              <a:sym typeface="Calibri"/>
            </a:endParaRPr>
          </a:p>
        </p:txBody>
      </p:sp>
      <p:sp>
        <p:nvSpPr>
          <p:cNvPr id="482" name="Google Shape;482;p48"/>
          <p:cNvSpPr txBox="1"/>
          <p:nvPr/>
        </p:nvSpPr>
        <p:spPr>
          <a:xfrm>
            <a:off x="5997975" y="2173825"/>
            <a:ext cx="4149600" cy="799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b="1" i="1">
                <a:solidFill>
                  <a:srgbClr val="6AA84F"/>
                </a:solidFill>
                <a:latin typeface="Calibri"/>
                <a:ea typeface="Calibri"/>
                <a:cs typeface="Calibri"/>
                <a:sym typeface="Calibri"/>
              </a:rPr>
              <a:t>Verdadeiro positivo (VP)</a:t>
            </a:r>
            <a:endParaRPr sz="2800" b="1" i="1">
              <a:solidFill>
                <a:srgbClr val="6AA84F"/>
              </a:solidFill>
              <a:latin typeface="Calibri"/>
              <a:ea typeface="Calibri"/>
              <a:cs typeface="Calibri"/>
              <a:sym typeface="Calibri"/>
            </a:endParaRPr>
          </a:p>
        </p:txBody>
      </p:sp>
    </p:spTree>
    <p:extLst>
      <p:ext uri="{BB962C8B-B14F-4D97-AF65-F5344CB8AC3E}">
        <p14:creationId xmlns:p14="http://schemas.microsoft.com/office/powerpoint/2010/main" val="1092894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489" name="Google Shape;489;p49"/>
              <p:cNvSpPr txBox="1"/>
              <p:nvPr/>
            </p:nvSpPr>
            <p:spPr>
              <a:xfrm>
                <a:off x="753625" y="1998825"/>
                <a:ext cx="6771300" cy="4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dk1"/>
                    </a:solidFill>
                    <a:latin typeface="Calibri"/>
                    <a:ea typeface="Calibri"/>
                    <a:cs typeface="Calibri"/>
                    <a:sym typeface="Calibri"/>
                  </a:rPr>
                  <a:t>mAP precisa de quais valores ?</a:t>
                </a:r>
              </a:p>
              <a:p>
                <a:pPr marL="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Matriz de confusão;</a:t>
                </a:r>
              </a:p>
              <a:p>
                <a:pPr marL="457200" lvl="0" indent="-406400" algn="l" rtl="0">
                  <a:spcBef>
                    <a:spcPts val="0"/>
                  </a:spcBef>
                  <a:spcAft>
                    <a:spcPts val="0"/>
                  </a:spcAft>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𝑃𝑟𝑒𝑐𝑖𝑠</m:t>
                    </m:r>
                    <m:r>
                      <a:rPr lang="pt-BR" sz="2800" i="1" dirty="0" smtClean="0">
                        <a:solidFill>
                          <a:schemeClr val="dk1"/>
                        </a:solidFill>
                        <a:latin typeface="Cambria Math" panose="02040503050406030204" pitchFamily="18" charset="0"/>
                        <a:ea typeface="Calibri"/>
                        <a:cs typeface="Calibri"/>
                        <a:sym typeface="Calibri"/>
                      </a:rPr>
                      <m:t>ã</m:t>
                    </m:r>
                    <m:r>
                      <a:rPr lang="pt-BR" sz="2800" i="1" dirty="0" smtClean="0">
                        <a:solidFill>
                          <a:schemeClr val="dk1"/>
                        </a:solidFill>
                        <a:latin typeface="Cambria Math" panose="02040503050406030204" pitchFamily="18" charset="0"/>
                        <a:ea typeface="Calibri"/>
                        <a:cs typeface="Calibri"/>
                        <a:sym typeface="Calibri"/>
                      </a:rPr>
                      <m:t>𝑜</m:t>
                    </m:r>
                    <m:r>
                      <a:rPr lang="pt-BR" sz="2800" i="1" dirty="0" smtClean="0">
                        <a:solidFill>
                          <a:schemeClr val="dk1"/>
                        </a:solidFill>
                        <a:latin typeface="Cambria Math" panose="02040503050406030204" pitchFamily="18" charset="0"/>
                        <a:ea typeface="Calibri"/>
                        <a:cs typeface="Calibri"/>
                        <a:sym typeface="Calibri"/>
                      </a:rPr>
                      <m:t> = </m:t>
                    </m:r>
                    <m:f>
                      <m:fPr>
                        <m:ctrlPr>
                          <a:rPr lang="ar-AE" sz="2800" i="1" dirty="0" smtClean="0">
                            <a:solidFill>
                              <a:schemeClr val="dk1"/>
                            </a:solidFill>
                            <a:latin typeface="Cambria Math" panose="02040503050406030204" pitchFamily="18" charset="0"/>
                            <a:ea typeface="Calibri"/>
                            <a:cs typeface="Calibri"/>
                            <a:sym typeface="Calibri"/>
                          </a:rPr>
                        </m:ctrlPr>
                      </m:fPr>
                      <m:num>
                        <m:r>
                          <a:rPr lang="pt-BR" sz="2800" b="0" i="1" dirty="0" smtClean="0">
                            <a:solidFill>
                              <a:schemeClr val="dk1"/>
                            </a:solidFill>
                            <a:latin typeface="Cambria Math" panose="02040503050406030204" pitchFamily="18" charset="0"/>
                            <a:ea typeface="Calibri"/>
                            <a:cs typeface="Calibri"/>
                            <a:sym typeface="Calibri"/>
                          </a:rPr>
                          <m:t>𝑉𝑃</m:t>
                        </m:r>
                      </m:num>
                      <m:den>
                        <m:r>
                          <a:rPr lang="ar-AE" sz="2800" i="1" dirty="0" smtClean="0">
                            <a:solidFill>
                              <a:schemeClr val="dk1"/>
                            </a:solidFill>
                            <a:latin typeface="Cambria Math" panose="02040503050406030204" pitchFamily="18" charset="0"/>
                            <a:ea typeface="Calibri"/>
                            <a:cs typeface="Calibri"/>
                            <a:sym typeface="Calibri"/>
                          </a:rPr>
                          <m:t>𝑉𝑃</m:t>
                        </m:r>
                        <m:r>
                          <a:rPr lang="ar-AE" sz="2800" i="1" dirty="0" smtClean="0">
                            <a:solidFill>
                              <a:schemeClr val="dk1"/>
                            </a:solidFill>
                            <a:latin typeface="Cambria Math" panose="02040503050406030204" pitchFamily="18" charset="0"/>
                            <a:ea typeface="Calibri"/>
                            <a:cs typeface="Calibri"/>
                            <a:sym typeface="Calibri"/>
                          </a:rPr>
                          <m:t> + </m:t>
                        </m:r>
                        <m:r>
                          <a:rPr lang="ar-AE" sz="2800" i="1" dirty="0" smtClean="0">
                            <a:solidFill>
                              <a:schemeClr val="dk1"/>
                            </a:solidFill>
                            <a:latin typeface="Cambria Math" panose="02040503050406030204" pitchFamily="18" charset="0"/>
                            <a:ea typeface="Calibri"/>
                            <a:cs typeface="Calibri"/>
                            <a:sym typeface="Calibri"/>
                          </a:rPr>
                          <m:t>𝐹𝑃</m:t>
                        </m:r>
                      </m:den>
                    </m:f>
                    <m:r>
                      <a:rPr lang="ar-AE" sz="2800" i="1" dirty="0" smtClean="0">
                        <a:solidFill>
                          <a:schemeClr val="dk1"/>
                        </a:solidFill>
                        <a:latin typeface="Cambria Math" panose="02040503050406030204" pitchFamily="18" charset="0"/>
                        <a:ea typeface="Calibri"/>
                        <a:cs typeface="Calibri"/>
                        <a:sym typeface="Calibri"/>
                      </a:rPr>
                      <m:t>;</m:t>
                    </m:r>
                  </m:oMath>
                </a14:m>
                <a:endParaRPr lang="ar-AE" sz="2800" dirty="0">
                  <a:solidFill>
                    <a:schemeClr val="dk1"/>
                  </a:solidFill>
                  <a:latin typeface="Calibri"/>
                  <a:ea typeface="Calibri"/>
                  <a:cs typeface="Calibri"/>
                  <a:sym typeface="Calibri"/>
                </a:endParaRPr>
              </a:p>
              <a:p>
                <a:pPr marL="457200" lvl="0" indent="-406400">
                  <a:buClr>
                    <a:schemeClr val="dk1"/>
                  </a:buClr>
                  <a:buSzPts val="2800"/>
                  <a:buFont typeface="Calibri"/>
                  <a:buChar char="●"/>
                </a:pPr>
                <a14:m>
                  <m:oMath xmlns:m="http://schemas.openxmlformats.org/officeDocument/2006/math">
                    <m:r>
                      <a:rPr lang="pt-BR" sz="2800" i="1" dirty="0" smtClean="0">
                        <a:solidFill>
                          <a:schemeClr val="dk1"/>
                        </a:solidFill>
                        <a:latin typeface="Cambria Math" panose="02040503050406030204" pitchFamily="18" charset="0"/>
                        <a:ea typeface="Calibri"/>
                        <a:cs typeface="Calibri"/>
                        <a:sym typeface="Calibri"/>
                      </a:rPr>
                      <m:t>𝑅𝑒𝑐𝑎𝑙𝑙</m:t>
                    </m:r>
                    <m:r>
                      <a:rPr lang="pt-BR" sz="2800" i="1" dirty="0" smtClean="0">
                        <a:solidFill>
                          <a:schemeClr val="dk1"/>
                        </a:solidFill>
                        <a:latin typeface="Cambria Math" panose="02040503050406030204" pitchFamily="18" charset="0"/>
                        <a:ea typeface="Calibri"/>
                        <a:cs typeface="Calibri"/>
                        <a:sym typeface="Calibri"/>
                      </a:rPr>
                      <m:t> =</m:t>
                    </m:r>
                    <m:f>
                      <m:fPr>
                        <m:ctrlPr>
                          <a:rPr lang="pt-BR" sz="2800" i="1" dirty="0" smtClean="0">
                            <a:solidFill>
                              <a:schemeClr val="dk1"/>
                            </a:solidFill>
                            <a:latin typeface="Cambria Math" panose="02040503050406030204" pitchFamily="18" charset="0"/>
                            <a:ea typeface="Calibri"/>
                            <a:cs typeface="Calibri"/>
                            <a:sym typeface="Calibri"/>
                          </a:rPr>
                        </m:ctrlPr>
                      </m:fPr>
                      <m:num>
                        <m:r>
                          <a:rPr lang="pt-BR" sz="2800" i="1" dirty="0">
                            <a:solidFill>
                              <a:schemeClr val="dk1"/>
                            </a:solidFill>
                            <a:latin typeface="Cambria Math" panose="02040503050406030204" pitchFamily="18" charset="0"/>
                            <a:ea typeface="Calibri"/>
                            <a:cs typeface="Calibri"/>
                            <a:sym typeface="Calibri"/>
                          </a:rPr>
                          <m:t>𝑉𝑃</m:t>
                        </m:r>
                      </m:num>
                      <m:den>
                        <m:r>
                          <a:rPr lang="pt-BR" sz="2800" i="1" dirty="0" smtClean="0">
                            <a:solidFill>
                              <a:schemeClr val="dk1"/>
                            </a:solidFill>
                            <a:latin typeface="Cambria Math" panose="02040503050406030204" pitchFamily="18" charset="0"/>
                            <a:ea typeface="Calibri"/>
                            <a:cs typeface="Calibri"/>
                            <a:sym typeface="Calibri"/>
                          </a:rPr>
                          <m:t>𝑉𝑃</m:t>
                        </m:r>
                        <m:r>
                          <a:rPr lang="pt-BR" sz="2800" i="1" dirty="0" smtClean="0">
                            <a:solidFill>
                              <a:schemeClr val="dk1"/>
                            </a:solidFill>
                            <a:latin typeface="Cambria Math" panose="02040503050406030204" pitchFamily="18" charset="0"/>
                            <a:ea typeface="Calibri"/>
                            <a:cs typeface="Calibri"/>
                            <a:sym typeface="Calibri"/>
                          </a:rPr>
                          <m:t> + </m:t>
                        </m:r>
                        <m:r>
                          <a:rPr lang="pt-BR" sz="2800" i="1" dirty="0" smtClean="0">
                            <a:solidFill>
                              <a:schemeClr val="dk1"/>
                            </a:solidFill>
                            <a:latin typeface="Cambria Math" panose="02040503050406030204" pitchFamily="18" charset="0"/>
                            <a:ea typeface="Calibri"/>
                            <a:cs typeface="Calibri"/>
                            <a:sym typeface="Calibri"/>
                          </a:rPr>
                          <m:t>𝐹𝑁</m:t>
                        </m:r>
                      </m:den>
                    </m:f>
                    <m:r>
                      <a:rPr lang="pt-BR" sz="2800" i="1" dirty="0" smtClean="0">
                        <a:solidFill>
                          <a:schemeClr val="dk1"/>
                        </a:solidFill>
                        <a:latin typeface="Cambria Math" panose="02040503050406030204" pitchFamily="18" charset="0"/>
                        <a:ea typeface="Calibri"/>
                        <a:cs typeface="Calibri"/>
                        <a:sym typeface="Calibri"/>
                      </a:rPr>
                      <m:t>;</m:t>
                    </m:r>
                  </m:oMath>
                </a14:m>
                <a:endParaRPr lang="pt-BR" sz="2800" dirty="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Curva </a:t>
                </a:r>
                <a:r>
                  <a:rPr lang="pt-BR" sz="2800" b="1" i="1" dirty="0" err="1">
                    <a:solidFill>
                      <a:schemeClr val="dk1"/>
                    </a:solidFill>
                    <a:latin typeface="Calibri"/>
                    <a:ea typeface="Calibri"/>
                    <a:cs typeface="Calibri"/>
                    <a:sym typeface="Calibri"/>
                  </a:rPr>
                  <a:t>PrecisãoxRecall</a:t>
                </a:r>
                <a:r>
                  <a:rPr lang="pt-BR" sz="2800" dirty="0">
                    <a:solidFill>
                      <a:schemeClr val="dk1"/>
                    </a:solidFill>
                    <a:latin typeface="Calibri"/>
                    <a:ea typeface="Calibri"/>
                    <a:cs typeface="Calibri"/>
                    <a:sym typeface="Calibri"/>
                  </a:rPr>
                  <a:t> com variações de IoU;</a:t>
                </a:r>
              </a:p>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Calcule a área abaixo da curva para obter AP (</a:t>
                </a:r>
                <a:r>
                  <a:rPr lang="pt-BR" sz="2800" dirty="0" err="1">
                    <a:solidFill>
                      <a:schemeClr val="dk1"/>
                    </a:solidFill>
                    <a:latin typeface="Calibri"/>
                    <a:ea typeface="Calibri"/>
                    <a:cs typeface="Calibri"/>
                    <a:sym typeface="Calibri"/>
                  </a:rPr>
                  <a:t>Avarage</a:t>
                </a:r>
                <a:r>
                  <a:rPr lang="pt-BR" sz="2800" dirty="0">
                    <a:solidFill>
                      <a:schemeClr val="dk1"/>
                    </a:solidFill>
                    <a:latin typeface="Calibri"/>
                    <a:ea typeface="Calibri"/>
                    <a:cs typeface="Calibri"/>
                    <a:sym typeface="Calibri"/>
                  </a:rPr>
                  <a:t> Precision) de cada classe</a:t>
                </a:r>
              </a:p>
              <a:p>
                <a:pPr marL="457200" lvl="0" indent="0" algn="l" rtl="0">
                  <a:spcBef>
                    <a:spcPts val="0"/>
                  </a:spcBef>
                  <a:spcAft>
                    <a:spcPts val="0"/>
                  </a:spcAft>
                  <a:buNone/>
                </a:pPr>
                <a:endParaRPr lang="pt-B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mc:Choice>
        <mc:Fallback xmlns="">
          <p:sp>
            <p:nvSpPr>
              <p:cNvPr id="489" name="Google Shape;489;p49"/>
              <p:cNvSpPr txBox="1">
                <a:spLocks noRot="1" noChangeAspect="1" noMove="1" noResize="1" noEditPoints="1" noAdjustHandles="1" noChangeArrowheads="1" noChangeShapeType="1" noTextEdit="1"/>
              </p:cNvSpPr>
              <p:nvPr/>
            </p:nvSpPr>
            <p:spPr>
              <a:xfrm>
                <a:off x="753625" y="1998825"/>
                <a:ext cx="6771300" cy="4613700"/>
              </a:xfrm>
              <a:prstGeom prst="rect">
                <a:avLst/>
              </a:prstGeom>
              <a:blipFill>
                <a:blip r:embed="rId3"/>
                <a:stretch>
                  <a:fillRect l="-1892" t="-264" r="-450" b="-6869"/>
                </a:stretch>
              </a:blipFill>
              <a:ln>
                <a:noFill/>
              </a:ln>
            </p:spPr>
            <p:txBody>
              <a:bodyPr/>
              <a:lstStyle/>
              <a:p>
                <a:r>
                  <a:rPr lang="pt-BR">
                    <a:noFill/>
                  </a:rPr>
                  <a:t> </a:t>
                </a:r>
              </a:p>
            </p:txBody>
          </p:sp>
        </mc:Fallback>
      </mc:AlternateContent>
      <p:graphicFrame>
        <p:nvGraphicFramePr>
          <p:cNvPr id="490" name="Google Shape;490;p49"/>
          <p:cNvGraphicFramePr/>
          <p:nvPr/>
        </p:nvGraphicFramePr>
        <p:xfrm>
          <a:off x="7579350" y="1783075"/>
          <a:ext cx="3910125" cy="2705075"/>
        </p:xfrm>
        <a:graphic>
          <a:graphicData uri="http://schemas.openxmlformats.org/drawingml/2006/table">
            <a:tbl>
              <a:tblPr>
                <a:noFill/>
                <a:tableStyleId>{7B4D8365-2E81-4DFB-ACDB-FF46E67F0C56}</a:tableStyleId>
              </a:tblPr>
              <a:tblGrid>
                <a:gridCol w="559675">
                  <a:extLst>
                    <a:ext uri="{9D8B030D-6E8A-4147-A177-3AD203B41FA5}">
                      <a16:colId xmlns:a16="http://schemas.microsoft.com/office/drawing/2014/main" val="20000"/>
                    </a:ext>
                  </a:extLst>
                </a:gridCol>
                <a:gridCol w="1015950">
                  <a:extLst>
                    <a:ext uri="{9D8B030D-6E8A-4147-A177-3AD203B41FA5}">
                      <a16:colId xmlns:a16="http://schemas.microsoft.com/office/drawing/2014/main" val="20001"/>
                    </a:ext>
                  </a:extLst>
                </a:gridCol>
                <a:gridCol w="1134325">
                  <a:extLst>
                    <a:ext uri="{9D8B030D-6E8A-4147-A177-3AD203B41FA5}">
                      <a16:colId xmlns:a16="http://schemas.microsoft.com/office/drawing/2014/main" val="20002"/>
                    </a:ext>
                  </a:extLst>
                </a:gridCol>
                <a:gridCol w="1200175">
                  <a:extLst>
                    <a:ext uri="{9D8B030D-6E8A-4147-A177-3AD203B41FA5}">
                      <a16:colId xmlns:a16="http://schemas.microsoft.com/office/drawing/2014/main" val="20003"/>
                    </a:ext>
                  </a:extLst>
                </a:gridCol>
              </a:tblGrid>
              <a:tr h="485025">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endParaRPr/>
                    </a:p>
                  </a:txBody>
                  <a:tcPr marL="91425" marR="91425" marT="91425" marB="91425">
                    <a:solidFill>
                      <a:srgbClr val="888888"/>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99475">
                <a:tc rowSpan="3">
                  <a:txBody>
                    <a:bodyPr/>
                    <a:lstStyle/>
                    <a:p>
                      <a:pPr marL="0" lvl="0" indent="0" algn="l" rtl="0">
                        <a:spcBef>
                          <a:spcPts val="0"/>
                        </a:spcBef>
                        <a:spcAft>
                          <a:spcPts val="0"/>
                        </a:spcAft>
                        <a:buNone/>
                      </a:pPr>
                      <a:endParaRPr/>
                    </a:p>
                  </a:txBody>
                  <a:tcPr marL="91425" marR="91425" marT="91425" marB="91425">
                    <a:solidFill>
                      <a:srgbClr val="888888"/>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pt-BR"/>
                        <a:t>Positivo</a:t>
                      </a:r>
                      <a:endParaRPr/>
                    </a:p>
                  </a:txBody>
                  <a:tcPr marL="91425" marR="91425" marT="91425" marB="91425">
                    <a:solidFill>
                      <a:srgbClr val="B6D7A8"/>
                    </a:solidFill>
                  </a:tcPr>
                </a:tc>
                <a:tc>
                  <a:txBody>
                    <a:bodyPr/>
                    <a:lstStyle/>
                    <a:p>
                      <a:pPr marL="0" lvl="0" indent="0" algn="l" rtl="0">
                        <a:spcBef>
                          <a:spcPts val="0"/>
                        </a:spcBef>
                        <a:spcAft>
                          <a:spcPts val="0"/>
                        </a:spcAft>
                        <a:buNone/>
                      </a:pPr>
                      <a:r>
                        <a:rPr lang="pt-BR"/>
                        <a:t>Negativo</a:t>
                      </a:r>
                      <a:endParaRPr/>
                    </a:p>
                  </a:txBody>
                  <a:tcPr marL="91425" marR="91425" marT="91425" marB="91425">
                    <a:solidFill>
                      <a:srgbClr val="EA9999"/>
                    </a:solidFill>
                  </a:tcPr>
                </a:tc>
                <a:extLst>
                  <a:ext uri="{0D108BD9-81ED-4DB2-BD59-A6C34878D82A}">
                    <a16:rowId xmlns:a16="http://schemas.microsoft.com/office/drawing/2014/main" val="10001"/>
                  </a:ext>
                </a:extLst>
              </a:tr>
              <a:tr h="831650">
                <a:tc vMerge="1">
                  <a:txBody>
                    <a:bodyPr/>
                    <a:lstStyle/>
                    <a:p>
                      <a:endParaRPr lang="pt-BR"/>
                    </a:p>
                  </a:txBody>
                  <a:tcPr/>
                </a:tc>
                <a:tc>
                  <a:txBody>
                    <a:bodyPr/>
                    <a:lstStyle/>
                    <a:p>
                      <a:pPr marL="0" lvl="0" indent="0" algn="l" rtl="0">
                        <a:spcBef>
                          <a:spcPts val="0"/>
                        </a:spcBef>
                        <a:spcAft>
                          <a:spcPts val="0"/>
                        </a:spcAft>
                        <a:buClr>
                          <a:schemeClr val="dk1"/>
                        </a:buClr>
                        <a:buSzPts val="1100"/>
                        <a:buFont typeface="Arial"/>
                        <a:buNone/>
                      </a:pPr>
                      <a:r>
                        <a:rPr lang="pt-BR">
                          <a:solidFill>
                            <a:schemeClr val="dk1"/>
                          </a:solidFill>
                        </a:rPr>
                        <a:t>Positivo</a:t>
                      </a:r>
                      <a:endParaRPr/>
                    </a:p>
                  </a:txBody>
                  <a:tcPr marL="91425" marR="91425" marT="91425" marB="91425">
                    <a:lnB w="9525" cap="flat" cmpd="sng">
                      <a:solidFill>
                        <a:srgbClr val="EA999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pt-BR"/>
                        <a:t>VP</a:t>
                      </a:r>
                      <a:endParaRPr/>
                    </a:p>
                  </a:txBody>
                  <a:tcPr marL="91425" marR="91425" marT="91425" marB="91425"/>
                </a:tc>
                <a:tc>
                  <a:txBody>
                    <a:bodyPr/>
                    <a:lstStyle/>
                    <a:p>
                      <a:pPr marL="0" lvl="0" indent="0" algn="ctr" rtl="0">
                        <a:spcBef>
                          <a:spcPts val="0"/>
                        </a:spcBef>
                        <a:spcAft>
                          <a:spcPts val="0"/>
                        </a:spcAft>
                        <a:buNone/>
                      </a:pPr>
                      <a:r>
                        <a:rPr lang="pt-BR"/>
                        <a:t>FP</a:t>
                      </a:r>
                      <a:endParaRPr/>
                    </a:p>
                  </a:txBody>
                  <a:tcPr marL="91425" marR="91425" marT="91425" marB="91425"/>
                </a:tc>
                <a:extLst>
                  <a:ext uri="{0D108BD9-81ED-4DB2-BD59-A6C34878D82A}">
                    <a16:rowId xmlns:a16="http://schemas.microsoft.com/office/drawing/2014/main" val="10002"/>
                  </a:ext>
                </a:extLst>
              </a:tr>
              <a:tr h="888925">
                <a:tc vMerge="1">
                  <a:txBody>
                    <a:bodyPr/>
                    <a:lstStyle/>
                    <a:p>
                      <a:endParaRPr lang="pt-BR"/>
                    </a:p>
                  </a:txBody>
                  <a:tcPr/>
                </a:tc>
                <a:tc>
                  <a:txBody>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pt-BR">
                          <a:solidFill>
                            <a:schemeClr val="dk1"/>
                          </a:solidFill>
                        </a:rPr>
                        <a:t>Negativo</a:t>
                      </a:r>
                      <a:endParaRPr/>
                    </a:p>
                  </a:txBody>
                  <a:tcPr marL="91425" marR="91425" marT="91425" marB="91425">
                    <a:lnL w="9525" cap="flat" cmpd="sng">
                      <a:solidFill>
                        <a:srgbClr val="EA9999"/>
                      </a:solidFill>
                      <a:prstDash val="solid"/>
                      <a:round/>
                      <a:headEnd type="none" w="sm" len="sm"/>
                      <a:tailEnd type="none" w="sm" len="sm"/>
                    </a:lnL>
                    <a:lnR w="9525" cap="flat" cmpd="sng">
                      <a:solidFill>
                        <a:srgbClr val="EA9999"/>
                      </a:solidFill>
                      <a:prstDash val="solid"/>
                      <a:round/>
                      <a:headEnd type="none" w="sm" len="sm"/>
                      <a:tailEnd type="none" w="sm" len="sm"/>
                    </a:lnR>
                    <a:lnT w="9525" cap="flat" cmpd="sng">
                      <a:solidFill>
                        <a:srgbClr val="EA9999"/>
                      </a:solidFill>
                      <a:prstDash val="solid"/>
                      <a:round/>
                      <a:headEnd type="none" w="sm" len="sm"/>
                      <a:tailEnd type="none" w="sm" len="sm"/>
                    </a:lnT>
                    <a:lnB w="9525" cap="flat" cmpd="sng">
                      <a:solidFill>
                        <a:srgbClr val="EA9999"/>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pt-BR"/>
                        <a:t>VN</a:t>
                      </a:r>
                      <a:endParaRPr/>
                    </a:p>
                  </a:txBody>
                  <a:tcPr marL="91425" marR="91425" marT="91425" marB="91425">
                    <a:lnL w="9525" cap="flat" cmpd="sng">
                      <a:solidFill>
                        <a:srgbClr val="EA9999"/>
                      </a:solidFill>
                      <a:prstDash val="solid"/>
                      <a:round/>
                      <a:headEnd type="none" w="sm" len="sm"/>
                      <a:tailEnd type="none" w="sm" len="sm"/>
                    </a:lnL>
                  </a:tcPr>
                </a:tc>
                <a:tc>
                  <a:txBody>
                    <a:bodyPr/>
                    <a:lstStyle/>
                    <a:p>
                      <a:pPr marL="0" lvl="0" indent="0" algn="ctr" rtl="0">
                        <a:spcBef>
                          <a:spcPts val="0"/>
                        </a:spcBef>
                        <a:spcAft>
                          <a:spcPts val="0"/>
                        </a:spcAft>
                        <a:buNone/>
                      </a:pPr>
                      <a:r>
                        <a:rPr lang="pt-BR"/>
                        <a:t>FN</a:t>
                      </a:r>
                      <a:endParaRPr/>
                    </a:p>
                  </a:txBody>
                  <a:tcPr marL="91425" marR="91425" marT="91425" marB="91425"/>
                </a:tc>
                <a:extLst>
                  <a:ext uri="{0D108BD9-81ED-4DB2-BD59-A6C34878D82A}">
                    <a16:rowId xmlns:a16="http://schemas.microsoft.com/office/drawing/2014/main" val="10003"/>
                  </a:ext>
                </a:extLst>
              </a:tr>
            </a:tbl>
          </a:graphicData>
        </a:graphic>
      </p:graphicFrame>
      <p:sp>
        <p:nvSpPr>
          <p:cNvPr id="491" name="Google Shape;491;p49"/>
          <p:cNvSpPr txBox="1"/>
          <p:nvPr/>
        </p:nvSpPr>
        <p:spPr>
          <a:xfrm rot="-5400000">
            <a:off x="7133400" y="3121275"/>
            <a:ext cx="14685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Predição</a:t>
            </a:r>
            <a:endParaRPr sz="2800">
              <a:solidFill>
                <a:schemeClr val="dk1"/>
              </a:solidFill>
              <a:latin typeface="Calibri"/>
              <a:ea typeface="Calibri"/>
              <a:cs typeface="Calibri"/>
              <a:sym typeface="Calibri"/>
            </a:endParaRPr>
          </a:p>
        </p:txBody>
      </p:sp>
      <p:sp>
        <p:nvSpPr>
          <p:cNvPr id="492" name="Google Shape;492;p49"/>
          <p:cNvSpPr txBox="1"/>
          <p:nvPr/>
        </p:nvSpPr>
        <p:spPr>
          <a:xfrm>
            <a:off x="8701325" y="1783075"/>
            <a:ext cx="3567300" cy="3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Classe Atual</a:t>
            </a:r>
            <a:endParaRPr sz="2800">
              <a:solidFill>
                <a:schemeClr val="dk1"/>
              </a:solidFill>
              <a:latin typeface="Calibri"/>
              <a:ea typeface="Calibri"/>
              <a:cs typeface="Calibri"/>
              <a:sym typeface="Calibri"/>
            </a:endParaRPr>
          </a:p>
        </p:txBody>
      </p:sp>
      <p:sp>
        <p:nvSpPr>
          <p:cNvPr id="493" name="Google Shape;493;p49"/>
          <p:cNvSpPr txBox="1"/>
          <p:nvPr/>
        </p:nvSpPr>
        <p:spPr>
          <a:xfrm>
            <a:off x="7579350" y="4951425"/>
            <a:ext cx="4042500" cy="16611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Font typeface="Calibri"/>
              <a:buChar char="●"/>
            </a:pPr>
            <a:r>
              <a:rPr lang="pt-BR" sz="2800" dirty="0">
                <a:solidFill>
                  <a:schemeClr val="dk1"/>
                </a:solidFill>
                <a:latin typeface="Calibri"/>
                <a:ea typeface="Calibri"/>
                <a:cs typeface="Calibri"/>
                <a:sym typeface="Calibri"/>
              </a:rPr>
              <a:t>Some o AP de cada classe e divida pela quantidade de classes;</a:t>
            </a:r>
            <a:endParaRPr sz="2800"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0" name="Google Shape;500;p50"/>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 </a:t>
            </a:r>
            <a:r>
              <a:rPr lang="pt-BR" b="1"/>
              <a:t>precisão </a:t>
            </a:r>
            <a:r>
              <a:rPr lang="pt-BR"/>
              <a:t>é uma medida de quando, "seu modelo prevê com que frequência ele prevê corretamente?" Indica o quanto podemos confiar nas previsões positivas do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b="1"/>
              <a:t>Recall </a:t>
            </a:r>
            <a:r>
              <a:rPr lang="pt-BR"/>
              <a:t>é uma medida de "seu modelo previu todas às vezes que deveria ter previsto? "Indica quaisquer previsões que não deveriam ter sido perdidas se o modelo estivesse faltando.</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07" name="Google Shape;507;p51"/>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alto recall</a:t>
            </a:r>
            <a:r>
              <a:rPr lang="pt-BR"/>
              <a:t>, mas </a:t>
            </a:r>
            <a:r>
              <a:rPr lang="pt-BR" b="1"/>
              <a:t>baixa precisão,</a:t>
            </a:r>
            <a:r>
              <a:rPr lang="pt-BR"/>
              <a:t> então o modelo classifica a maioria das amostras positivas corretamente, mas tem muitos falsos positivos (ou seja, classifica muitas amostras negativas como positivas).“</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Quando um modelo tem </a:t>
            </a:r>
            <a:r>
              <a:rPr lang="pt-BR" b="1"/>
              <a:t>alta precisão</a:t>
            </a:r>
            <a:r>
              <a:rPr lang="pt-BR"/>
              <a:t>, mas </a:t>
            </a:r>
            <a:r>
              <a:rPr lang="pt-BR" b="1"/>
              <a:t>baixo recall</a:t>
            </a:r>
            <a:r>
              <a:rPr lang="pt-BR"/>
              <a:t>, então o modelo classifica uma amostra como Positiva, mas pode classificar apenas algumas das amostras positivas.”</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t="42353" r="52296"/>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mc:AlternateContent xmlns:mc="http://schemas.openxmlformats.org/markup-compatibility/2006" xmlns:a14="http://schemas.microsoft.com/office/drawing/2010/main">
        <mc:Choice Requires="a14">
          <p:sp>
            <p:nvSpPr>
              <p:cNvPr id="514" name="Google Shape;514;p52"/>
              <p:cNvSpPr txBox="1">
                <a:spLocks noGrp="1"/>
              </p:cNvSpPr>
              <p:nvPr>
                <p:ph type="body" idx="1"/>
              </p:nvPr>
            </p:nvSpPr>
            <p:spPr>
              <a:xfrm>
                <a:off x="838199" y="1690813"/>
                <a:ext cx="10515600" cy="43512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Ao longo dos anos, os pesquisadores de IA tentaram combinar </a:t>
                </a:r>
                <a:r>
                  <a:rPr lang="pt-BR" b="1" dirty="0"/>
                  <a:t>precisão </a:t>
                </a:r>
                <a:r>
                  <a:rPr lang="pt-BR" dirty="0"/>
                  <a:t>e </a:t>
                </a:r>
                <a:r>
                  <a:rPr lang="pt-BR" b="1" dirty="0"/>
                  <a:t>recall </a:t>
                </a:r>
                <a:r>
                  <a:rPr lang="pt-BR" dirty="0"/>
                  <a:t>em uma única métrica para comparar modelos.</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Esta métrica é a </a:t>
                </a:r>
                <a:r>
                  <a:rPr lang="pt-BR" b="1" dirty="0"/>
                  <a:t>F1-score.</a:t>
                </a:r>
                <a:r>
                  <a:rPr lang="pt-BR" dirty="0"/>
                  <a:t> Ela calcula o equilíbrio entre precisão e recall. Se a pontuação F1 for alta, a precisão e o recall serão altos e vice-versa.</a:t>
                </a:r>
              </a:p>
              <a:p>
                <a:pPr marL="0" lvl="0" indent="0" algn="just" rtl="0">
                  <a:lnSpc>
                    <a:spcPct val="90000"/>
                  </a:lnSpc>
                  <a:spcBef>
                    <a:spcPts val="1000"/>
                  </a:spcBef>
                  <a:spcAft>
                    <a:spcPts val="0"/>
                  </a:spcAft>
                  <a:buClr>
                    <a:schemeClr val="dk1"/>
                  </a:buClr>
                  <a:buSzPts val="2800"/>
                  <a:buNone/>
                </a:pPr>
                <a:endParaRPr lang="pt-BR" dirty="0"/>
              </a:p>
              <a:p>
                <a:pPr marL="0" lvl="0" indent="0" algn="just">
                  <a:buSzPts val="2800"/>
                  <a:buNone/>
                </a:pPr>
                <a:r>
                  <a:rPr lang="pt-BR" dirty="0"/>
                  <a:t>			</a:t>
                </a:r>
                <a14:m>
                  <m:oMath xmlns:m="http://schemas.openxmlformats.org/officeDocument/2006/math">
                    <m:r>
                      <a:rPr lang="pt-BR" b="1" i="1" dirty="0" smtClean="0">
                        <a:latin typeface="Cambria Math" panose="02040503050406030204" pitchFamily="18" charset="0"/>
                      </a:rPr>
                      <m:t>𝑭</m:t>
                    </m:r>
                    <m:sSub>
                      <m:sSubPr>
                        <m:ctrlPr>
                          <a:rPr lang="pt-BR" b="1" i="1" dirty="0" smtClean="0">
                            <a:latin typeface="Cambria Math" panose="02040503050406030204" pitchFamily="18" charset="0"/>
                          </a:rPr>
                        </m:ctrlPr>
                      </m:sSubPr>
                      <m:e>
                        <m:r>
                          <a:rPr lang="pt-BR" b="1" i="1" dirty="0" smtClean="0">
                            <a:latin typeface="Cambria Math" panose="02040503050406030204" pitchFamily="18" charset="0"/>
                          </a:rPr>
                          <m:t>𝟏</m:t>
                        </m:r>
                      </m:e>
                      <m:sub>
                        <m:r>
                          <a:rPr lang="pt-BR" b="1" i="1" dirty="0">
                            <a:latin typeface="Cambria Math" panose="02040503050406030204" pitchFamily="18" charset="0"/>
                          </a:rPr>
                          <m:t>𝑺𝒄𝒐𝒓𝒆</m:t>
                        </m:r>
                      </m:sub>
                    </m:sSub>
                    <m:r>
                      <a:rPr lang="pt-BR" b="1" i="1" dirty="0" smtClean="0">
                        <a:latin typeface="Cambria Math" panose="02040503050406030204" pitchFamily="18" charset="0"/>
                      </a:rPr>
                      <m:t> </m:t>
                    </m:r>
                    <m:r>
                      <a:rPr lang="pt-BR" i="1" dirty="0">
                        <a:latin typeface="Cambria Math" panose="02040503050406030204" pitchFamily="18" charset="0"/>
                      </a:rPr>
                      <m:t>= </m:t>
                    </m:r>
                    <m:r>
                      <a:rPr lang="pt-BR" i="1" dirty="0">
                        <a:latin typeface="Cambria Math" panose="02040503050406030204" pitchFamily="18" charset="0"/>
                      </a:rPr>
                      <m:t>2</m:t>
                    </m:r>
                    <m:r>
                      <a:rPr lang="pt-BR" i="1" dirty="0">
                        <a:latin typeface="Cambria Math" panose="02040503050406030204" pitchFamily="18" charset="0"/>
                      </a:rPr>
                      <m:t>∗</m:t>
                    </m:r>
                    <m:f>
                      <m:fPr>
                        <m:ctrlPr>
                          <a:rPr lang="ar-AE" i="1" dirty="0">
                            <a:latin typeface="Cambria Math" panose="02040503050406030204" pitchFamily="18" charset="0"/>
                          </a:rPr>
                        </m:ctrlPr>
                      </m:fPr>
                      <m:num>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num>
                      <m:den>
                        <m:d>
                          <m:dPr>
                            <m:ctrlPr>
                              <a:rPr lang="ar-AE" i="1" dirty="0">
                                <a:latin typeface="Cambria Math" panose="02040503050406030204" pitchFamily="18" charset="0"/>
                              </a:rPr>
                            </m:ctrlPr>
                          </m:dPr>
                          <m:e>
                            <m:r>
                              <a:rPr lang="ar-AE" i="1" dirty="0">
                                <a:latin typeface="Cambria Math" panose="02040503050406030204" pitchFamily="18" charset="0"/>
                              </a:rPr>
                              <m:t>𝑃𝑟𝑒𝑐𝑖𝑠</m:t>
                            </m:r>
                            <m:r>
                              <a:rPr lang="pt-BR" i="1" dirty="0">
                                <a:latin typeface="Cambria Math" panose="02040503050406030204" pitchFamily="18" charset="0"/>
                              </a:rPr>
                              <m:t>ã</m:t>
                            </m:r>
                            <m:r>
                              <a:rPr lang="pt-BR" i="1" dirty="0">
                                <a:latin typeface="Cambria Math" panose="02040503050406030204" pitchFamily="18" charset="0"/>
                              </a:rPr>
                              <m:t>𝑜</m:t>
                            </m:r>
                            <m:r>
                              <a:rPr lang="pt-BR" i="1" dirty="0">
                                <a:latin typeface="Cambria Math" panose="02040503050406030204" pitchFamily="18" charset="0"/>
                              </a:rPr>
                              <m:t> + </m:t>
                            </m:r>
                            <m:r>
                              <a:rPr lang="pt-BR" i="1" dirty="0">
                                <a:latin typeface="Cambria Math" panose="02040503050406030204" pitchFamily="18" charset="0"/>
                              </a:rPr>
                              <m:t>𝑅𝑒𝑐𝑎𝑙𝑙</m:t>
                            </m:r>
                          </m:e>
                        </m:d>
                      </m:den>
                    </m:f>
                  </m:oMath>
                </a14:m>
                <a:endParaRPr lang="ar-AE" dirty="0"/>
              </a:p>
              <a:p>
                <a:pPr marL="0" lvl="0" indent="0" algn="just" rtl="0">
                  <a:lnSpc>
                    <a:spcPct val="90000"/>
                  </a:lnSpc>
                  <a:spcBef>
                    <a:spcPts val="1000"/>
                  </a:spcBef>
                  <a:spcAft>
                    <a:spcPts val="0"/>
                  </a:spcAft>
                  <a:buClr>
                    <a:schemeClr val="dk1"/>
                  </a:buClr>
                  <a:buSzPts val="2800"/>
                  <a:buNone/>
                </a:pPr>
                <a:endParaRPr dirty="0"/>
              </a:p>
            </p:txBody>
          </p:sp>
        </mc:Choice>
        <mc:Fallback xmlns="">
          <p:sp>
            <p:nvSpPr>
              <p:cNvPr id="514" name="Google Shape;514;p52"/>
              <p:cNvSpPr txBox="1">
                <a:spLocks noGrp="1" noRot="1" noChangeAspect="1" noMove="1" noResize="1" noEditPoints="1" noAdjustHandles="1" noChangeArrowheads="1" noChangeShapeType="1" noTextEdit="1"/>
              </p:cNvSpPr>
              <p:nvPr>
                <p:ph type="body" idx="1"/>
              </p:nvPr>
            </p:nvSpPr>
            <p:spPr>
              <a:xfrm>
                <a:off x="838199" y="1690813"/>
                <a:ext cx="10515600" cy="4351200"/>
              </a:xfrm>
              <a:prstGeom prst="rect">
                <a:avLst/>
              </a:prstGeom>
              <a:blipFill>
                <a:blip r:embed="rId3"/>
                <a:stretch>
                  <a:fillRect l="-1159" r="-1217"/>
                </a:stretch>
              </a:blipFill>
              <a:ln>
                <a:noFill/>
              </a:ln>
            </p:spPr>
            <p:txBody>
              <a:bodyPr/>
              <a:lstStyle/>
              <a:p>
                <a:r>
                  <a:rPr lang="pt-BR">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21" name="Google Shape;521;p53"/>
          <p:cNvSpPr txBox="1">
            <a:spLocks noGrp="1"/>
          </p:cNvSpPr>
          <p:nvPr>
            <p:ph type="body" idx="1"/>
          </p:nvPr>
        </p:nvSpPr>
        <p:spPr>
          <a:xfrm>
            <a:off x="595199" y="1426788"/>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equação que calcula parte do mAP, é AUC (Área sob a curva) cobre a área abaixo da curva de recuperação de precisão.</a:t>
            </a:r>
            <a:endParaRPr dirty="0"/>
          </a:p>
          <a:p>
            <a:pPr marL="0" lvl="0" indent="0" algn="just" rtl="0">
              <a:lnSpc>
                <a:spcPct val="90000"/>
              </a:lnSpc>
              <a:spcBef>
                <a:spcPts val="1000"/>
              </a:spcBef>
              <a:spcAft>
                <a:spcPts val="0"/>
              </a:spcAft>
              <a:buClr>
                <a:schemeClr val="dk1"/>
              </a:buClr>
              <a:buSzPts val="2800"/>
              <a:buNone/>
            </a:pPr>
            <a:endParaRPr dirty="0"/>
          </a:p>
        </p:txBody>
      </p:sp>
      <p:pic>
        <p:nvPicPr>
          <p:cNvPr id="522" name="Google Shape;522;p53"/>
          <p:cNvPicPr preferRelativeResize="0"/>
          <p:nvPr/>
        </p:nvPicPr>
        <p:blipFill>
          <a:blip r:embed="rId3">
            <a:alphaModFix/>
          </a:blip>
          <a:stretch>
            <a:fillRect/>
          </a:stretch>
        </p:blipFill>
        <p:spPr>
          <a:xfrm>
            <a:off x="3805225" y="2371538"/>
            <a:ext cx="4581525" cy="1476375"/>
          </a:xfrm>
          <a:prstGeom prst="rect">
            <a:avLst/>
          </a:prstGeom>
          <a:noFill/>
          <a:ln>
            <a:noFill/>
          </a:ln>
        </p:spPr>
      </p:pic>
      <p:cxnSp>
        <p:nvCxnSpPr>
          <p:cNvPr id="523" name="Google Shape;523;p53"/>
          <p:cNvCxnSpPr/>
          <p:nvPr/>
        </p:nvCxnSpPr>
        <p:spPr>
          <a:xfrm flipH="1">
            <a:off x="1382000" y="36384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53"/>
          <p:cNvCxnSpPr/>
          <p:nvPr/>
        </p:nvCxnSpPr>
        <p:spPr>
          <a:xfrm rot="10800000">
            <a:off x="1382000" y="57759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53"/>
          <p:cNvCxnSpPr/>
          <p:nvPr/>
        </p:nvCxnSpPr>
        <p:spPr>
          <a:xfrm flipH="1">
            <a:off x="5107350" y="3637825"/>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53"/>
          <p:cNvCxnSpPr/>
          <p:nvPr/>
        </p:nvCxnSpPr>
        <p:spPr>
          <a:xfrm rot="10800000">
            <a:off x="5107350" y="5775325"/>
            <a:ext cx="1977300" cy="12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3"/>
          <p:cNvCxnSpPr/>
          <p:nvPr/>
        </p:nvCxnSpPr>
        <p:spPr>
          <a:xfrm flipH="1">
            <a:off x="8981575" y="3610250"/>
            <a:ext cx="7800" cy="21375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3"/>
          <p:cNvCxnSpPr/>
          <p:nvPr/>
        </p:nvCxnSpPr>
        <p:spPr>
          <a:xfrm rot="10800000">
            <a:off x="8981575" y="5747750"/>
            <a:ext cx="1977300" cy="1200"/>
          </a:xfrm>
          <a:prstGeom prst="straightConnector1">
            <a:avLst/>
          </a:prstGeom>
          <a:noFill/>
          <a:ln w="9525" cap="flat" cmpd="sng">
            <a:solidFill>
              <a:schemeClr val="dk2"/>
            </a:solidFill>
            <a:prstDash val="solid"/>
            <a:round/>
            <a:headEnd type="none" w="med" len="med"/>
            <a:tailEnd type="none" w="med" len="med"/>
          </a:ln>
        </p:spPr>
      </p:cxnSp>
      <p:sp>
        <p:nvSpPr>
          <p:cNvPr id="529" name="Google Shape;529;p53"/>
          <p:cNvSpPr txBox="1"/>
          <p:nvPr/>
        </p:nvSpPr>
        <p:spPr>
          <a:xfrm>
            <a:off x="700625" y="4569175"/>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0" name="Google Shape;530;p53"/>
          <p:cNvSpPr txBox="1"/>
          <p:nvPr/>
        </p:nvSpPr>
        <p:spPr>
          <a:xfrm>
            <a:off x="8498500" y="454160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1" name="Google Shape;531;p53"/>
          <p:cNvSpPr txBox="1"/>
          <p:nvPr/>
        </p:nvSpPr>
        <p:spPr>
          <a:xfrm>
            <a:off x="4608350" y="4528650"/>
            <a:ext cx="276000" cy="2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P</a:t>
            </a:r>
            <a:endParaRPr sz="2800">
              <a:solidFill>
                <a:schemeClr val="dk1"/>
              </a:solidFill>
              <a:latin typeface="Calibri"/>
              <a:ea typeface="Calibri"/>
              <a:cs typeface="Calibri"/>
              <a:sym typeface="Calibri"/>
            </a:endParaRPr>
          </a:p>
        </p:txBody>
      </p:sp>
      <p:sp>
        <p:nvSpPr>
          <p:cNvPr id="532" name="Google Shape;532;p53"/>
          <p:cNvSpPr txBox="1"/>
          <p:nvPr/>
        </p:nvSpPr>
        <p:spPr>
          <a:xfrm>
            <a:off x="2053500"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3" name="Google Shape;533;p53"/>
          <p:cNvSpPr txBox="1"/>
          <p:nvPr/>
        </p:nvSpPr>
        <p:spPr>
          <a:xfrm>
            <a:off x="5714988" y="5651075"/>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sp>
        <p:nvSpPr>
          <p:cNvPr id="534" name="Google Shape;534;p53"/>
          <p:cNvSpPr txBox="1"/>
          <p:nvPr/>
        </p:nvSpPr>
        <p:spPr>
          <a:xfrm>
            <a:off x="9822075" y="5623500"/>
            <a:ext cx="2760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R</a:t>
            </a:r>
            <a:endParaRPr sz="2800">
              <a:solidFill>
                <a:schemeClr val="dk1"/>
              </a:solidFill>
              <a:latin typeface="Calibri"/>
              <a:ea typeface="Calibri"/>
              <a:cs typeface="Calibri"/>
              <a:sym typeface="Calibri"/>
            </a:endParaRPr>
          </a:p>
        </p:txBody>
      </p:sp>
      <p:cxnSp>
        <p:nvCxnSpPr>
          <p:cNvPr id="535" name="Google Shape;535;p53"/>
          <p:cNvCxnSpPr/>
          <p:nvPr/>
        </p:nvCxnSpPr>
        <p:spPr>
          <a:xfrm>
            <a:off x="510735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6" name="Google Shape;536;p53"/>
          <p:cNvCxnSpPr/>
          <p:nvPr/>
        </p:nvCxnSpPr>
        <p:spPr>
          <a:xfrm>
            <a:off x="1389800" y="4243825"/>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cxnSp>
        <p:nvCxnSpPr>
          <p:cNvPr id="537" name="Google Shape;537;p53"/>
          <p:cNvCxnSpPr/>
          <p:nvPr/>
        </p:nvCxnSpPr>
        <p:spPr>
          <a:xfrm>
            <a:off x="8989375" y="4216250"/>
            <a:ext cx="1817700" cy="1533300"/>
          </a:xfrm>
          <a:prstGeom prst="curvedConnector3">
            <a:avLst>
              <a:gd name="adj1" fmla="val 74860"/>
            </a:avLst>
          </a:prstGeom>
          <a:noFill/>
          <a:ln w="9525" cap="flat" cmpd="sng">
            <a:solidFill>
              <a:schemeClr val="dk2"/>
            </a:solidFill>
            <a:prstDash val="solid"/>
            <a:round/>
            <a:headEnd type="none" w="med" len="med"/>
            <a:tailEnd type="none" w="med" len="med"/>
          </a:ln>
        </p:spPr>
      </p:cxnSp>
      <p:sp>
        <p:nvSpPr>
          <p:cNvPr id="538" name="Google Shape;538;p53"/>
          <p:cNvSpPr/>
          <p:nvPr/>
        </p:nvSpPr>
        <p:spPr>
          <a:xfrm>
            <a:off x="2714125" y="5008600"/>
            <a:ext cx="276000" cy="276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39" name="Google Shape;539;p53"/>
          <p:cNvCxnSpPr/>
          <p:nvPr/>
        </p:nvCxnSpPr>
        <p:spPr>
          <a:xfrm>
            <a:off x="9151950"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0" name="Google Shape;540;p53"/>
          <p:cNvCxnSpPr/>
          <p:nvPr/>
        </p:nvCxnSpPr>
        <p:spPr>
          <a:xfrm>
            <a:off x="9289588" y="4239925"/>
            <a:ext cx="17400" cy="1506300"/>
          </a:xfrm>
          <a:prstGeom prst="straightConnector1">
            <a:avLst/>
          </a:prstGeom>
          <a:noFill/>
          <a:ln w="28575" cap="flat" cmpd="sng">
            <a:solidFill>
              <a:srgbClr val="FF0000"/>
            </a:solidFill>
            <a:prstDash val="solid"/>
            <a:round/>
            <a:headEnd type="none" w="med" len="med"/>
            <a:tailEnd type="none" w="med" len="med"/>
          </a:ln>
        </p:spPr>
      </p:cxnSp>
      <p:cxnSp>
        <p:nvCxnSpPr>
          <p:cNvPr id="541" name="Google Shape;541;p53"/>
          <p:cNvCxnSpPr/>
          <p:nvPr/>
        </p:nvCxnSpPr>
        <p:spPr>
          <a:xfrm>
            <a:off x="9427238" y="4272825"/>
            <a:ext cx="18000" cy="1477200"/>
          </a:xfrm>
          <a:prstGeom prst="straightConnector1">
            <a:avLst/>
          </a:prstGeom>
          <a:noFill/>
          <a:ln w="28575" cap="flat" cmpd="sng">
            <a:solidFill>
              <a:srgbClr val="FF0000"/>
            </a:solidFill>
            <a:prstDash val="solid"/>
            <a:round/>
            <a:headEnd type="none" w="med" len="med"/>
            <a:tailEnd type="none" w="med" len="med"/>
          </a:ln>
        </p:spPr>
      </p:cxnSp>
      <p:cxnSp>
        <p:nvCxnSpPr>
          <p:cNvPr id="542" name="Google Shape;542;p53"/>
          <p:cNvCxnSpPr/>
          <p:nvPr/>
        </p:nvCxnSpPr>
        <p:spPr>
          <a:xfrm>
            <a:off x="9564888" y="4326225"/>
            <a:ext cx="18000" cy="1423800"/>
          </a:xfrm>
          <a:prstGeom prst="straightConnector1">
            <a:avLst/>
          </a:prstGeom>
          <a:noFill/>
          <a:ln w="28575" cap="flat" cmpd="sng">
            <a:solidFill>
              <a:srgbClr val="FF0000"/>
            </a:solidFill>
            <a:prstDash val="solid"/>
            <a:round/>
            <a:headEnd type="none" w="med" len="med"/>
            <a:tailEnd type="none" w="med" len="med"/>
          </a:ln>
        </p:spPr>
      </p:cxnSp>
      <p:cxnSp>
        <p:nvCxnSpPr>
          <p:cNvPr id="543" name="Google Shape;543;p53"/>
          <p:cNvCxnSpPr/>
          <p:nvPr/>
        </p:nvCxnSpPr>
        <p:spPr>
          <a:xfrm>
            <a:off x="9702538" y="4396675"/>
            <a:ext cx="19800" cy="1353300"/>
          </a:xfrm>
          <a:prstGeom prst="straightConnector1">
            <a:avLst/>
          </a:prstGeom>
          <a:noFill/>
          <a:ln w="28575" cap="flat" cmpd="sng">
            <a:solidFill>
              <a:srgbClr val="FF0000"/>
            </a:solidFill>
            <a:prstDash val="solid"/>
            <a:round/>
            <a:headEnd type="none" w="med" len="med"/>
            <a:tailEnd type="none" w="med" len="med"/>
          </a:ln>
        </p:spPr>
      </p:cxnSp>
      <p:cxnSp>
        <p:nvCxnSpPr>
          <p:cNvPr id="544" name="Google Shape;544;p53"/>
          <p:cNvCxnSpPr/>
          <p:nvPr/>
        </p:nvCxnSpPr>
        <p:spPr>
          <a:xfrm>
            <a:off x="9855075" y="4467000"/>
            <a:ext cx="9300" cy="1280100"/>
          </a:xfrm>
          <a:prstGeom prst="straightConnector1">
            <a:avLst/>
          </a:prstGeom>
          <a:noFill/>
          <a:ln w="28575" cap="flat" cmpd="sng">
            <a:solidFill>
              <a:srgbClr val="FF0000"/>
            </a:solidFill>
            <a:prstDash val="solid"/>
            <a:round/>
            <a:headEnd type="none" w="med" len="med"/>
            <a:tailEnd type="none" w="med" len="med"/>
          </a:ln>
        </p:spPr>
      </p:cxnSp>
      <p:cxnSp>
        <p:nvCxnSpPr>
          <p:cNvPr id="545" name="Google Shape;545;p53"/>
          <p:cNvCxnSpPr/>
          <p:nvPr/>
        </p:nvCxnSpPr>
        <p:spPr>
          <a:xfrm>
            <a:off x="10007338" y="4575175"/>
            <a:ext cx="7200" cy="1169400"/>
          </a:xfrm>
          <a:prstGeom prst="straightConnector1">
            <a:avLst/>
          </a:prstGeom>
          <a:noFill/>
          <a:ln w="28575" cap="flat" cmpd="sng">
            <a:solidFill>
              <a:srgbClr val="FF0000"/>
            </a:solidFill>
            <a:prstDash val="solid"/>
            <a:round/>
            <a:headEnd type="none" w="med" len="med"/>
            <a:tailEnd type="none" w="med" len="med"/>
          </a:ln>
        </p:spPr>
      </p:cxnSp>
      <p:cxnSp>
        <p:nvCxnSpPr>
          <p:cNvPr id="546" name="Google Shape;546;p53"/>
          <p:cNvCxnSpPr/>
          <p:nvPr/>
        </p:nvCxnSpPr>
        <p:spPr>
          <a:xfrm>
            <a:off x="10159738" y="4727575"/>
            <a:ext cx="10800" cy="1020600"/>
          </a:xfrm>
          <a:prstGeom prst="straightConnector1">
            <a:avLst/>
          </a:prstGeom>
          <a:noFill/>
          <a:ln w="28575" cap="flat" cmpd="sng">
            <a:solidFill>
              <a:srgbClr val="FF0000"/>
            </a:solidFill>
            <a:prstDash val="solid"/>
            <a:round/>
            <a:headEnd type="none" w="med" len="med"/>
            <a:tailEnd type="none" w="med" len="med"/>
          </a:ln>
        </p:spPr>
      </p:cxnSp>
      <p:cxnSp>
        <p:nvCxnSpPr>
          <p:cNvPr id="547" name="Google Shape;547;p53"/>
          <p:cNvCxnSpPr/>
          <p:nvPr/>
        </p:nvCxnSpPr>
        <p:spPr>
          <a:xfrm>
            <a:off x="10312138" y="4936625"/>
            <a:ext cx="3900" cy="812700"/>
          </a:xfrm>
          <a:prstGeom prst="straightConnector1">
            <a:avLst/>
          </a:prstGeom>
          <a:noFill/>
          <a:ln w="28575" cap="flat" cmpd="sng">
            <a:solidFill>
              <a:srgbClr val="FF0000"/>
            </a:solidFill>
            <a:prstDash val="solid"/>
            <a:round/>
            <a:headEnd type="none" w="med" len="med"/>
            <a:tailEnd type="none" w="med" len="med"/>
          </a:ln>
        </p:spPr>
      </p:cxnSp>
      <p:cxnSp>
        <p:nvCxnSpPr>
          <p:cNvPr id="548" name="Google Shape;548;p53"/>
          <p:cNvCxnSpPr/>
          <p:nvPr/>
        </p:nvCxnSpPr>
        <p:spPr>
          <a:xfrm flipH="1">
            <a:off x="10463638" y="5257025"/>
            <a:ext cx="900" cy="491700"/>
          </a:xfrm>
          <a:prstGeom prst="straightConnector1">
            <a:avLst/>
          </a:prstGeom>
          <a:noFill/>
          <a:ln w="28575" cap="flat" cmpd="sng">
            <a:solidFill>
              <a:srgbClr val="FF0000"/>
            </a:solidFill>
            <a:prstDash val="solid"/>
            <a:round/>
            <a:headEnd type="none" w="med" len="med"/>
            <a:tailEnd type="none" w="med" len="med"/>
          </a:ln>
        </p:spPr>
      </p:cxnSp>
      <p:cxnSp>
        <p:nvCxnSpPr>
          <p:cNvPr id="549" name="Google Shape;549;p53"/>
          <p:cNvCxnSpPr/>
          <p:nvPr/>
        </p:nvCxnSpPr>
        <p:spPr>
          <a:xfrm>
            <a:off x="10636125" y="5636850"/>
            <a:ext cx="3000" cy="107100"/>
          </a:xfrm>
          <a:prstGeom prst="straightConnector1">
            <a:avLst/>
          </a:prstGeom>
          <a:noFill/>
          <a:ln w="28575" cap="flat" cmpd="sng">
            <a:solidFill>
              <a:srgbClr val="FF0000"/>
            </a:solidFill>
            <a:prstDash val="solid"/>
            <a:round/>
            <a:headEnd type="none" w="med" len="med"/>
            <a:tailEnd type="none" w="med" len="med"/>
          </a:ln>
        </p:spPr>
      </p:cxnSp>
      <p:sp>
        <p:nvSpPr>
          <p:cNvPr id="550" name="Google Shape;550;p53"/>
          <p:cNvSpPr/>
          <p:nvPr/>
        </p:nvSpPr>
        <p:spPr>
          <a:xfrm>
            <a:off x="5106401" y="4239925"/>
            <a:ext cx="1932186" cy="1538063"/>
          </a:xfrm>
          <a:custGeom>
            <a:avLst/>
            <a:gdLst/>
            <a:ahLst/>
            <a:cxnLst/>
            <a:rect l="l" t="t" r="r" b="b"/>
            <a:pathLst>
              <a:path w="71075" h="61115" extrusionOk="0">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w="9525" cap="flat" cmpd="sng">
            <a:solidFill>
              <a:schemeClr val="dk2"/>
            </a:solidFill>
            <a:prstDash val="solid"/>
            <a:round/>
            <a:headEnd type="none" w="med" len="med"/>
            <a:tailEnd type="none" w="med" len="med"/>
          </a:ln>
        </p:spPr>
      </p:sp>
      <p:sp>
        <p:nvSpPr>
          <p:cNvPr id="551" name="Google Shape;551;p53"/>
          <p:cNvSpPr txBox="1"/>
          <p:nvPr/>
        </p:nvSpPr>
        <p:spPr>
          <a:xfrm>
            <a:off x="276027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F1 SCORE</a:t>
            </a:r>
            <a:endParaRPr sz="2300" b="1">
              <a:solidFill>
                <a:schemeClr val="dk1"/>
              </a:solidFill>
              <a:latin typeface="Calibri"/>
              <a:ea typeface="Calibri"/>
              <a:cs typeface="Calibri"/>
              <a:sym typeface="Calibri"/>
            </a:endParaRPr>
          </a:p>
        </p:txBody>
      </p:sp>
      <p:sp>
        <p:nvSpPr>
          <p:cNvPr id="552" name="Google Shape;552;p53"/>
          <p:cNvSpPr txBox="1"/>
          <p:nvPr/>
        </p:nvSpPr>
        <p:spPr>
          <a:xfrm>
            <a:off x="6458900" y="4060025"/>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AUC</a:t>
            </a:r>
            <a:endParaRPr sz="2300" b="1">
              <a:solidFill>
                <a:schemeClr val="dk1"/>
              </a:solidFill>
              <a:latin typeface="Calibri"/>
              <a:ea typeface="Calibri"/>
              <a:cs typeface="Calibri"/>
              <a:sym typeface="Calibri"/>
            </a:endParaRPr>
          </a:p>
        </p:txBody>
      </p:sp>
      <p:sp>
        <p:nvSpPr>
          <p:cNvPr id="553" name="Google Shape;553;p53"/>
          <p:cNvSpPr txBox="1"/>
          <p:nvPr/>
        </p:nvSpPr>
        <p:spPr>
          <a:xfrm>
            <a:off x="10157525" y="4032450"/>
            <a:ext cx="1491300" cy="6195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300" b="1">
                <a:solidFill>
                  <a:schemeClr val="dk1"/>
                </a:solidFill>
                <a:latin typeface="Calibri"/>
                <a:ea typeface="Calibri"/>
                <a:cs typeface="Calibri"/>
                <a:sym typeface="Calibri"/>
              </a:rPr>
              <a:t>AP</a:t>
            </a:r>
            <a:endParaRPr sz="2300" b="1">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0" name="Google Shape;560;p54"/>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A imagem anterior mostra claramente como os valores de precisão e recall são incorporados em cada métrica: </a:t>
            </a:r>
            <a:r>
              <a:rPr lang="pt-BR" b="1" dirty="0"/>
              <a:t>F1, Area Under Curve (AUC) e Average Precision (AP)</a:t>
            </a:r>
            <a:r>
              <a:rPr lang="pt-BR" dirty="0"/>
              <a:t>. A consideração da métrica de precisão depende muito do tipo de problema.</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AUC e AP são consideradas métricas superiores em comparação com a pontuação F1 devido à cobertura geral da área. Para fins de interoperabilidade, os pesquisadores usam AP como métrica padrão.</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67" name="Google Shape;567;p55"/>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568" name="Google Shape;568;p55"/>
          <p:cNvPicPr preferRelativeResize="0"/>
          <p:nvPr/>
        </p:nvPicPr>
        <p:blipFill>
          <a:blip r:embed="rId3">
            <a:alphaModFix/>
          </a:blip>
          <a:stretch>
            <a:fillRect/>
          </a:stretch>
        </p:blipFill>
        <p:spPr>
          <a:xfrm>
            <a:off x="1352088" y="1512250"/>
            <a:ext cx="9487824" cy="4708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75" name="Google Shape;575;p56"/>
          <p:cNvSpPr txBox="1">
            <a:spLocks noGrp="1"/>
          </p:cNvSpPr>
          <p:nvPr>
            <p:ph type="body" idx="1"/>
          </p:nvPr>
        </p:nvSpPr>
        <p:spPr>
          <a:xfrm>
            <a:off x="607724" y="1690813"/>
            <a:ext cx="105156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FOMO utiliza como métrica F1-score com a matriz de confusão para avaliação. Argumenta-se os desenvolvedores, que depender exclusivamente da mAP pode fornecer </a:t>
            </a:r>
            <a:r>
              <a:rPr lang="pt-BR" b="1" i="1" dirty="0"/>
              <a:t>insights </a:t>
            </a:r>
            <a:r>
              <a:rPr lang="pt-BR" dirty="0"/>
              <a:t>limitados sobre o desempenho do modelo, especialmente em conjuntos de dados com classes desequilibradas, pois apenas mede a precisão das previsões, sem considerar o desempenho por classe.</a:t>
            </a:r>
            <a:endParaRPr dirty="0"/>
          </a:p>
          <a:p>
            <a:pPr marL="0" lvl="0" indent="0" algn="just" rtl="0">
              <a:lnSpc>
                <a:spcPct val="90000"/>
              </a:lnSpc>
              <a:spcBef>
                <a:spcPts val="1000"/>
              </a:spcBef>
              <a:spcAft>
                <a:spcPts val="0"/>
              </a:spcAft>
              <a:buClr>
                <a:schemeClr val="dk1"/>
              </a:buClr>
              <a:buSzPts val="2800"/>
              <a:buNone/>
            </a:pPr>
            <a:endParaRPr dirty="0"/>
          </a:p>
          <a:p>
            <a:pPr marL="0" lvl="0" indent="0" algn="just" rtl="0">
              <a:lnSpc>
                <a:spcPct val="90000"/>
              </a:lnSpc>
              <a:spcBef>
                <a:spcPts val="1000"/>
              </a:spcBef>
              <a:spcAft>
                <a:spcPts val="0"/>
              </a:spcAft>
              <a:buClr>
                <a:schemeClr val="dk1"/>
              </a:buClr>
              <a:buSzPts val="2800"/>
              <a:buNone/>
            </a:pPr>
            <a:r>
              <a:rPr lang="pt-BR" dirty="0"/>
              <a:t>A combinação do F1-score com uma matriz de confusão é defendida como uma abordagem mais equilibrada, pois oferece </a:t>
            </a:r>
            <a:r>
              <a:rPr lang="pt-BR" b="1" i="1" dirty="0"/>
              <a:t>insights </a:t>
            </a:r>
            <a:r>
              <a:rPr lang="pt-BR" dirty="0"/>
              <a:t>sobre </a:t>
            </a:r>
            <a:r>
              <a:rPr lang="pt-BR" b="1" dirty="0"/>
              <a:t>precisão</a:t>
            </a:r>
            <a:r>
              <a:rPr lang="pt-BR" dirty="0"/>
              <a:t>, </a:t>
            </a:r>
            <a:r>
              <a:rPr lang="pt-BR" b="1" dirty="0"/>
              <a:t>recall </a:t>
            </a:r>
            <a:r>
              <a:rPr lang="pt-BR" dirty="0"/>
              <a:t>e desempenho por classe.</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82" name="Google Shape;582;p57"/>
          <p:cNvSpPr txBox="1">
            <a:spLocks noGrp="1"/>
          </p:cNvSpPr>
          <p:nvPr>
            <p:ph type="body" idx="1"/>
          </p:nvPr>
        </p:nvSpPr>
        <p:spPr>
          <a:xfrm>
            <a:off x="607725" y="1690825"/>
            <a:ext cx="10746000" cy="4351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1000"/>
              </a:spcBef>
              <a:spcAft>
                <a:spcPts val="0"/>
              </a:spcAft>
              <a:buClr>
                <a:schemeClr val="dk1"/>
              </a:buClr>
              <a:buSzPts val="2800"/>
              <a:buNone/>
            </a:pPr>
            <a:r>
              <a:rPr lang="pt-BR" dirty="0"/>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dirty="0"/>
          </a:p>
        </p:txBody>
      </p:sp>
      <p:pic>
        <p:nvPicPr>
          <p:cNvPr id="583" name="Google Shape;583;p57"/>
          <p:cNvPicPr preferRelativeResize="0"/>
          <p:nvPr/>
        </p:nvPicPr>
        <p:blipFill rotWithShape="1">
          <a:blip r:embed="rId3">
            <a:alphaModFix/>
          </a:blip>
          <a:srcRect t="34162" b="10414"/>
          <a:stretch/>
        </p:blipFill>
        <p:spPr>
          <a:xfrm>
            <a:off x="1979018" y="3657599"/>
            <a:ext cx="8233963" cy="26996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590" name="Google Shape;590;p58"/>
          <p:cNvSpPr txBox="1">
            <a:spLocks noGrp="1"/>
          </p:cNvSpPr>
          <p:nvPr>
            <p:ph type="body" idx="1"/>
          </p:nvPr>
        </p:nvSpPr>
        <p:spPr>
          <a:xfrm>
            <a:off x="838199" y="1690688"/>
            <a:ext cx="10515599"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dirty="0"/>
          </a:p>
          <a:p>
            <a:pPr marL="0" lvl="0" indent="0" algn="just" rtl="0">
              <a:lnSpc>
                <a:spcPct val="90000"/>
              </a:lnSpc>
              <a:spcBef>
                <a:spcPts val="1000"/>
              </a:spcBef>
              <a:spcAft>
                <a:spcPts val="0"/>
              </a:spcAft>
              <a:buClr>
                <a:schemeClr val="dk1"/>
              </a:buClr>
              <a:buSzPct val="100000"/>
              <a:buNone/>
            </a:pPr>
            <a:endParaRPr dirty="0"/>
          </a:p>
          <a:p>
            <a:pPr marL="0" lvl="0" indent="0" algn="just" rtl="0">
              <a:lnSpc>
                <a:spcPct val="90000"/>
              </a:lnSpc>
              <a:spcBef>
                <a:spcPts val="1000"/>
              </a:spcBef>
              <a:spcAft>
                <a:spcPts val="0"/>
              </a:spcAft>
              <a:buClr>
                <a:schemeClr val="dk1"/>
              </a:buClr>
              <a:buSzPct val="100000"/>
              <a:buNone/>
            </a:pPr>
            <a:endParaRPr dirty="0"/>
          </a:p>
        </p:txBody>
      </p:sp>
      <p:pic>
        <p:nvPicPr>
          <p:cNvPr id="3074" name="Picture 2" descr="What is Adam Optimizer &amp; How to Tune its Parameters?">
            <a:extLst>
              <a:ext uri="{FF2B5EF4-FFF2-40B4-BE49-F238E27FC236}">
                <a16:creationId xmlns:a16="http://schemas.microsoft.com/office/drawing/2014/main" id="{73E7470E-0D92-3F04-5250-BFB4C115D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56" y="3866357"/>
            <a:ext cx="3751684" cy="2100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03" name="Google Shape;603;p6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dk1"/>
              </a:buClr>
              <a:buSzPts val="2800"/>
              <a:buChar char="•"/>
            </a:pPr>
            <a:r>
              <a:rPr lang="pt-BR" b="1" dirty="0"/>
              <a:t>Base do Modelo: </a:t>
            </a:r>
            <a:r>
              <a:rPr lang="pt-BR" dirty="0"/>
              <a:t>FOMO utiliza o MobileNetV2 como a base para sua estrutura, realizando uma redução espacial de 1/8 da entrada para a saída. Por exemplo, uma entrada de 96x96 resulta em uma saída de 12x12. Ou seja o achatamento é feito para esta proporção.</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Ponto de Corte: </a:t>
            </a:r>
            <a:r>
              <a:rPr lang="pt-BR" dirty="0"/>
              <a:t>A redução espacial é implementada cortando o </a:t>
            </a:r>
            <a:r>
              <a:rPr lang="pt-BR" dirty="0" err="1"/>
              <a:t>MobileNet</a:t>
            </a:r>
            <a:r>
              <a:rPr lang="pt-BR" dirty="0"/>
              <a:t> na camada intermediária chamada block_6_expand_relu. Alterar o ponto de corte para uma camada diferente, como block_3_expand_relu, resulta em uma redução espacial diferente. Por exemplo, uma entrada de 96x96 resultaria em uma saída de 24x24.</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0" name="Google Shape;610;p6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a:bodyPr>
          <a:lstStyle/>
          <a:p>
            <a:pPr marL="228600" lvl="0" indent="-228600" algn="just" rtl="0">
              <a:lnSpc>
                <a:spcPct val="90000"/>
              </a:lnSpc>
              <a:spcBef>
                <a:spcPts val="0"/>
              </a:spcBef>
              <a:spcAft>
                <a:spcPts val="0"/>
              </a:spcAft>
              <a:buClr>
                <a:schemeClr val="dk1"/>
              </a:buClr>
              <a:buSzPct val="100000"/>
              <a:buChar char="•"/>
            </a:pPr>
            <a:r>
              <a:rPr lang="pt-BR" b="1" dirty="0"/>
              <a:t>Otimização de Parâmetros: </a:t>
            </a:r>
            <a:r>
              <a:rPr lang="pt-BR" dirty="0"/>
              <a:t>Cortar em um ponto diferente significa usar menos do </a:t>
            </a:r>
            <a:r>
              <a:rPr lang="pt-BR" dirty="0" err="1"/>
              <a:t>backbone</a:t>
            </a:r>
            <a:r>
              <a:rPr lang="pt-BR" dirty="0"/>
              <a:t> do </a:t>
            </a:r>
            <a:r>
              <a:rPr lang="pt-BR" dirty="0" err="1"/>
              <a:t>MobileNet</a:t>
            </a:r>
            <a:r>
              <a:rPr lang="pt-BR" dirty="0"/>
              <a:t>, resultando em um modelo com metade dos parâmetros. Aumentar o valor de alfa pode compensar essa redução de parâmetros. Este alfa é quem controla largura da rede (Trade-off).</a:t>
            </a:r>
            <a:endParaRPr dirty="0"/>
          </a:p>
          <a:p>
            <a:pPr marL="685800" lvl="1" indent="-228600" algn="just" rtl="0">
              <a:lnSpc>
                <a:spcPct val="90000"/>
              </a:lnSpc>
              <a:spcBef>
                <a:spcPts val="500"/>
              </a:spcBef>
              <a:spcAft>
                <a:spcPts val="0"/>
              </a:spcAft>
              <a:buClr>
                <a:schemeClr val="dk1"/>
              </a:buClr>
              <a:buSzPct val="100000"/>
              <a:buChar char="•"/>
            </a:pPr>
            <a:r>
              <a:rPr lang="pt-BR" dirty="0"/>
              <a:t>Se alfa &lt; 1.0, diminui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&gt; 1.0, aumenta proporcionalmente o número de filtros em cada camada.</a:t>
            </a:r>
            <a:endParaRPr dirty="0"/>
          </a:p>
          <a:p>
            <a:pPr marL="685800" lvl="1" indent="-228600" algn="just" rtl="0">
              <a:lnSpc>
                <a:spcPct val="90000"/>
              </a:lnSpc>
              <a:spcBef>
                <a:spcPts val="500"/>
              </a:spcBef>
              <a:spcAft>
                <a:spcPts val="0"/>
              </a:spcAft>
              <a:buClr>
                <a:schemeClr val="dk1"/>
              </a:buClr>
              <a:buSzPct val="100000"/>
              <a:buChar char="•"/>
            </a:pPr>
            <a:r>
              <a:rPr lang="pt-BR" dirty="0"/>
              <a:t>Se alfa = 1, o número padrão de filtros usado em cada camada.</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228600" algn="just" rtl="0">
              <a:lnSpc>
                <a:spcPct val="90000"/>
              </a:lnSpc>
              <a:spcBef>
                <a:spcPts val="1000"/>
              </a:spcBef>
              <a:spcAft>
                <a:spcPts val="0"/>
              </a:spcAft>
              <a:buClr>
                <a:schemeClr val="dk1"/>
              </a:buClr>
              <a:buSzPct val="100000"/>
              <a:buChar char="•"/>
            </a:pPr>
            <a:r>
              <a:rPr lang="pt-BR" b="1" dirty="0"/>
              <a:t>Arquitetura Futura: </a:t>
            </a:r>
            <a:r>
              <a:rPr lang="pt-BR" dirty="0"/>
              <a:t>Versões futuras do FOMO planejam alterar esta redução de parâmetros com uma arquitetura no estilo </a:t>
            </a:r>
            <a:r>
              <a:rPr lang="pt-BR" dirty="0" err="1"/>
              <a:t>U-Net</a:t>
            </a:r>
            <a:r>
              <a:rPr lang="pt-BR" dirty="0"/>
              <a:t>.</a:t>
            </a:r>
            <a:endParaRPr dirty="0"/>
          </a:p>
          <a:p>
            <a:pPr marL="228600" lvl="0" indent="-77470" algn="just" rtl="0">
              <a:lnSpc>
                <a:spcPct val="90000"/>
              </a:lnSpc>
              <a:spcBef>
                <a:spcPts val="1000"/>
              </a:spcBef>
              <a:spcAft>
                <a:spcPts val="0"/>
              </a:spcAft>
              <a:buClr>
                <a:schemeClr val="dk1"/>
              </a:buClr>
              <a:buSzPct val="100000"/>
              <a:buNone/>
            </a:pPr>
            <a:endParaRPr dirty="0"/>
          </a:p>
          <a:p>
            <a:pPr marL="228600" lvl="0" indent="-77470"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17" name="Google Shape;617;p6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just" rtl="0">
              <a:lnSpc>
                <a:spcPct val="90000"/>
              </a:lnSpc>
              <a:spcBef>
                <a:spcPts val="0"/>
              </a:spcBef>
              <a:spcAft>
                <a:spcPts val="0"/>
              </a:spcAft>
              <a:buClr>
                <a:schemeClr val="dk1"/>
              </a:buClr>
              <a:buSzPts val="2800"/>
              <a:buChar char="•"/>
            </a:pPr>
            <a:r>
              <a:rPr lang="pt-BR" b="1" dirty="0"/>
              <a:t>Requisitos de Memória: </a:t>
            </a:r>
            <a:r>
              <a:rPr lang="pt-BR" dirty="0"/>
              <a:t>O modelo deve caber na memória do alvo (flash/RAM), assim como o buffer de imagem e a lógica do aplicativo. Recomenda-se um alvo com pelo menos 512 KB. É possível utilizar apenas 200 KB para flash, para imagens de 64x64 pixels.</a:t>
            </a:r>
            <a:endParaRPr dirty="0"/>
          </a:p>
          <a:p>
            <a:pPr marL="228600" lvl="0" indent="-50800" algn="just" rtl="0">
              <a:lnSpc>
                <a:spcPct val="90000"/>
              </a:lnSpc>
              <a:spcBef>
                <a:spcPts val="1000"/>
              </a:spcBef>
              <a:spcAft>
                <a:spcPts val="0"/>
              </a:spcAft>
              <a:buClr>
                <a:schemeClr val="dk1"/>
              </a:buClr>
              <a:buSzPts val="2800"/>
              <a:buNone/>
            </a:pPr>
            <a:endParaRPr dirty="0"/>
          </a:p>
          <a:p>
            <a:pPr marL="228600" lvl="0" indent="-228600" algn="just" rtl="0">
              <a:lnSpc>
                <a:spcPct val="90000"/>
              </a:lnSpc>
              <a:spcBef>
                <a:spcPts val="1000"/>
              </a:spcBef>
              <a:spcAft>
                <a:spcPts val="0"/>
              </a:spcAft>
              <a:buClr>
                <a:schemeClr val="dk1"/>
              </a:buClr>
              <a:buSzPts val="2800"/>
              <a:buChar char="•"/>
            </a:pPr>
            <a:r>
              <a:rPr lang="pt-BR" b="1" dirty="0"/>
              <a:t>Latência: </a:t>
            </a:r>
            <a:r>
              <a:rPr lang="pt-BR" dirty="0"/>
              <a:t>A velocidade do alvo determina o número máximo de frames que podem ser processados. </a:t>
            </a:r>
            <a:r>
              <a:rPr lang="pt-BR" dirty="0" err="1"/>
              <a:t>MCUs</a:t>
            </a:r>
            <a:r>
              <a:rPr lang="pt-BR" dirty="0"/>
              <a:t> rodando a 80 MHz podem processar uma imagem de 64x64 pixels em menos de um segundo.</a:t>
            </a:r>
          </a:p>
          <a:p>
            <a:pPr marL="228600" indent="-228600" algn="just">
              <a:buSzPts val="2800"/>
            </a:pPr>
            <a:endParaRPr lang="pt-BR" b="1" dirty="0"/>
          </a:p>
          <a:p>
            <a:pPr marL="228600" indent="-228600" algn="just">
              <a:buSzPts val="2800"/>
            </a:pPr>
            <a:r>
              <a:rPr lang="pt-BR" b="1" dirty="0"/>
              <a:t>Modificações: </a:t>
            </a:r>
            <a:r>
              <a:rPr lang="pt-BR" dirty="0"/>
              <a:t>Podem serem feitas modificações ainda no modelo nas camadas de saída, alguns parâmetros como </a:t>
            </a:r>
            <a:r>
              <a:rPr lang="pt-BR" i="1" dirty="0" err="1"/>
              <a:t>object_weights</a:t>
            </a:r>
            <a:r>
              <a:rPr lang="pt-BR" i="1" dirty="0"/>
              <a:t>, learning rate, </a:t>
            </a:r>
            <a:r>
              <a:rPr lang="pt-BR" dirty="0"/>
              <a:t>camadas </a:t>
            </a:r>
            <a:r>
              <a:rPr lang="pt-BR" dirty="0" err="1"/>
              <a:t>convolucionais</a:t>
            </a:r>
            <a:r>
              <a:rPr lang="pt-BR" dirty="0"/>
              <a:t>, enfim. Tudo dentro do EDGE IMPULSE.</a:t>
            </a:r>
            <a:endParaRPr lang="pt-BR" b="1" i="1" dirty="0"/>
          </a:p>
          <a:p>
            <a:pPr marL="228600" lvl="0" indent="-228600" algn="just" rtl="0">
              <a:lnSpc>
                <a:spcPct val="90000"/>
              </a:lnSpc>
              <a:spcBef>
                <a:spcPts val="1000"/>
              </a:spcBef>
              <a:spcAft>
                <a:spcPts val="0"/>
              </a:spcAft>
              <a:buClr>
                <a:schemeClr val="dk1"/>
              </a:buClr>
              <a:buSzPts val="2800"/>
              <a:buChar char="•"/>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Detecção de objetos</a:t>
            </a:r>
            <a:endParaRPr dirty="0"/>
          </a:p>
        </p:txBody>
      </p:sp>
      <p:pic>
        <p:nvPicPr>
          <p:cNvPr id="128" name="Google Shape;128;p17"/>
          <p:cNvPicPr preferRelativeResize="0"/>
          <p:nvPr/>
        </p:nvPicPr>
        <p:blipFill rotWithShape="1">
          <a:blip r:embed="rId3">
            <a:alphaModFix/>
          </a:blip>
          <a:srcRect t="42353" r="52296"/>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w="28575" cap="flat" cmpd="sng">
            <a:solidFill>
              <a:schemeClr val="dk2"/>
            </a:solidFill>
            <a:prstDash val="solid"/>
            <a:round/>
            <a:headEnd type="none" w="med" len="med"/>
            <a:tailEnd type="triangle" w="med" len="med"/>
          </a:ln>
        </p:spPr>
      </p:cxnSp>
      <p:pic>
        <p:nvPicPr>
          <p:cNvPr id="130" name="Google Shape;130;p17"/>
          <p:cNvPicPr preferRelativeResize="0"/>
          <p:nvPr/>
        </p:nvPicPr>
        <p:blipFill rotWithShape="1">
          <a:blip r:embed="rId3">
            <a:alphaModFix/>
          </a:blip>
          <a:srcRect l="15323" t="71388" r="74260" b="11095"/>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l="18480" t="72006" r="75877" b="14277"/>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l="27883" t="63463" r="67053" b="26811"/>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l="38036" t="63594" r="52296" b="29311"/>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rot="10800000" flipH="1">
            <a:off x="4699088" y="2303000"/>
            <a:ext cx="258000" cy="1285800"/>
          </a:xfrm>
          <a:prstGeom prst="straightConnector1">
            <a:avLst/>
          </a:prstGeom>
          <a:noFill/>
          <a:ln w="28575" cap="flat" cmpd="sng">
            <a:solidFill>
              <a:schemeClr val="dk2"/>
            </a:solidFill>
            <a:prstDash val="solid"/>
            <a:round/>
            <a:headEnd type="none" w="med" len="med"/>
            <a:tailEnd type="triangle" w="med" len="med"/>
          </a:ln>
        </p:spPr>
      </p:cxnSp>
      <p:cxnSp>
        <p:nvCxnSpPr>
          <p:cNvPr id="136" name="Google Shape;136;p17"/>
          <p:cNvCxnSpPr>
            <a:stCxn id="135" idx="3"/>
            <a:endCxn id="133" idx="1"/>
          </p:cNvCxnSpPr>
          <p:nvPr/>
        </p:nvCxnSpPr>
        <p:spPr>
          <a:xfrm>
            <a:off x="4699088" y="3588800"/>
            <a:ext cx="178800" cy="947700"/>
          </a:xfrm>
          <a:prstGeom prst="straightConnector1">
            <a:avLst/>
          </a:prstGeom>
          <a:noFill/>
          <a:ln w="28575" cap="flat" cmpd="sng">
            <a:solidFill>
              <a:schemeClr val="dk2"/>
            </a:solidFill>
            <a:prstDash val="solid"/>
            <a:round/>
            <a:headEnd type="none" w="med" len="med"/>
            <a:tailEnd type="triangle" w="med" len="med"/>
          </a:ln>
        </p:spPr>
      </p:cxnSp>
      <p:cxnSp>
        <p:nvCxnSpPr>
          <p:cNvPr id="137" name="Google Shape;137;p17"/>
          <p:cNvCxnSpPr>
            <a:stCxn id="135" idx="3"/>
            <a:endCxn id="131" idx="1"/>
          </p:cNvCxnSpPr>
          <p:nvPr/>
        </p:nvCxnSpPr>
        <p:spPr>
          <a:xfrm rot="10800000" flipH="1">
            <a:off x="4699088" y="3066500"/>
            <a:ext cx="673200" cy="522300"/>
          </a:xfrm>
          <a:prstGeom prst="straightConnector1">
            <a:avLst/>
          </a:prstGeom>
          <a:noFill/>
          <a:ln w="28575" cap="flat" cmpd="sng">
            <a:solidFill>
              <a:schemeClr val="dk2"/>
            </a:solidFill>
            <a:prstDash val="solid"/>
            <a:round/>
            <a:headEnd type="none" w="med" len="med"/>
            <a:tailEnd type="triangle" w="med" len="med"/>
          </a:ln>
        </p:spPr>
      </p:cxnSp>
      <p:cxnSp>
        <p:nvCxnSpPr>
          <p:cNvPr id="138" name="Google Shape;138;p17"/>
          <p:cNvCxnSpPr>
            <a:stCxn id="135" idx="3"/>
            <a:endCxn id="132" idx="1"/>
          </p:cNvCxnSpPr>
          <p:nvPr/>
        </p:nvCxnSpPr>
        <p:spPr>
          <a:xfrm>
            <a:off x="4699088" y="3588800"/>
            <a:ext cx="552300" cy="242400"/>
          </a:xfrm>
          <a:prstGeom prst="straightConnector1">
            <a:avLst/>
          </a:prstGeom>
          <a:noFill/>
          <a:ln w="28575" cap="flat" cmpd="sng">
            <a:solidFill>
              <a:schemeClr val="dk2"/>
            </a:solidFill>
            <a:prstDash val="solid"/>
            <a:round/>
            <a:headEnd type="none" w="med" len="med"/>
            <a:tailEnd type="triangle" w="med" len="med"/>
          </a:ln>
        </p:spPr>
      </p:cxnSp>
      <p:cxnSp>
        <p:nvCxnSpPr>
          <p:cNvPr id="139" name="Google Shape;139;p17"/>
          <p:cNvCxnSpPr>
            <a:endCxn id="140" idx="1"/>
          </p:cNvCxnSpPr>
          <p:nvPr/>
        </p:nvCxnSpPr>
        <p:spPr>
          <a:xfrm rot="10800000" flipH="1">
            <a:off x="5965025" y="3207213"/>
            <a:ext cx="1014300" cy="1375500"/>
          </a:xfrm>
          <a:prstGeom prst="straightConnector1">
            <a:avLst/>
          </a:prstGeom>
          <a:noFill/>
          <a:ln w="28575" cap="flat" cmpd="sng">
            <a:solidFill>
              <a:schemeClr val="dk2"/>
            </a:solidFill>
            <a:prstDash val="solid"/>
            <a:round/>
            <a:headEnd type="none" w="med" len="med"/>
            <a:tailEnd type="triangle" w="med" len="med"/>
          </a:ln>
        </p:spPr>
      </p:cxnSp>
      <p:cxnSp>
        <p:nvCxnSpPr>
          <p:cNvPr id="141" name="Google Shape;141;p17"/>
          <p:cNvCxnSpPr>
            <a:endCxn id="140" idx="1"/>
          </p:cNvCxnSpPr>
          <p:nvPr/>
        </p:nvCxnSpPr>
        <p:spPr>
          <a:xfrm rot="10800000" flipH="1">
            <a:off x="5827625" y="3207213"/>
            <a:ext cx="1151700" cy="62400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endCxn id="140" idx="1"/>
          </p:cNvCxnSpPr>
          <p:nvPr/>
        </p:nvCxnSpPr>
        <p:spPr>
          <a:xfrm>
            <a:off x="5827625" y="3089613"/>
            <a:ext cx="1151700" cy="11760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endCxn id="140" idx="1"/>
          </p:cNvCxnSpPr>
          <p:nvPr/>
        </p:nvCxnSpPr>
        <p:spPr>
          <a:xfrm>
            <a:off x="5856425" y="2303013"/>
            <a:ext cx="1122900" cy="904200"/>
          </a:xfrm>
          <a:prstGeom prst="straightConnector1">
            <a:avLst/>
          </a:prstGeom>
          <a:noFill/>
          <a:ln w="28575" cap="flat" cmpd="sng">
            <a:solidFill>
              <a:schemeClr val="dk2"/>
            </a:solidFill>
            <a:prstDash val="solid"/>
            <a:round/>
            <a:headEnd type="none" w="med" len="med"/>
            <a:tailEnd type="triangle" w="med" len="med"/>
          </a:ln>
        </p:spPr>
      </p:cxnSp>
      <p:sp>
        <p:nvSpPr>
          <p:cNvPr id="140" name="Google Shape;140;p17"/>
          <p:cNvSpPr/>
          <p:nvPr/>
        </p:nvSpPr>
        <p:spPr>
          <a:xfrm>
            <a:off x="6979325" y="264591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CNN</a:t>
            </a:r>
            <a:endParaRPr sz="3100">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3100">
                <a:latin typeface="Calibri"/>
                <a:ea typeface="Calibri"/>
                <a:cs typeface="Calibri"/>
                <a:sym typeface="Calibri"/>
              </a:rPr>
              <a:t>SVM</a:t>
            </a:r>
            <a:endParaRPr sz="3100">
              <a:latin typeface="Calibri"/>
              <a:ea typeface="Calibri"/>
              <a:cs typeface="Calibri"/>
              <a:sym typeface="Calibri"/>
            </a:endParaRPr>
          </a:p>
        </p:txBody>
      </p:sp>
      <p:cxnSp>
        <p:nvCxnSpPr>
          <p:cNvPr id="145" name="Google Shape;145;p17"/>
          <p:cNvCxnSpPr>
            <a:stCxn id="140" idx="3"/>
            <a:endCxn id="144" idx="1"/>
          </p:cNvCxnSpPr>
          <p:nvPr/>
        </p:nvCxnSpPr>
        <p:spPr>
          <a:xfrm rot="10800000" flipH="1">
            <a:off x="8440025" y="3200313"/>
            <a:ext cx="344700" cy="6900"/>
          </a:xfrm>
          <a:prstGeom prst="straightConnector1">
            <a:avLst/>
          </a:prstGeom>
          <a:noFill/>
          <a:ln w="28575" cap="flat" cmpd="sng">
            <a:solidFill>
              <a:schemeClr val="dk2"/>
            </a:solidFill>
            <a:prstDash val="solid"/>
            <a:round/>
            <a:headEnd type="none" w="med" len="med"/>
            <a:tailEnd type="triangle" w="med" len="med"/>
          </a:ln>
        </p:spPr>
      </p:cxnSp>
      <p:cxnSp>
        <p:nvCxnSpPr>
          <p:cNvPr id="146" name="Google Shape;146;p17"/>
          <p:cNvCxnSpPr/>
          <p:nvPr/>
        </p:nvCxnSpPr>
        <p:spPr>
          <a:xfrm rot="10800000" flipH="1">
            <a:off x="10245400" y="3196713"/>
            <a:ext cx="344700" cy="69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p:nvPr/>
        </p:nvSpPr>
        <p:spPr>
          <a:xfrm>
            <a:off x="10590075" y="26388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Classificador carro</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pessoa</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cachorro</a:t>
            </a:r>
            <a:endParaRPr sz="1800">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w="28575" cap="flat" cmpd="sng">
            <a:solidFill>
              <a:schemeClr val="dk2"/>
            </a:solidFill>
            <a:prstDash val="solid"/>
            <a:round/>
            <a:headEnd type="none" w="med" len="med"/>
            <a:tailEnd type="triangle" w="med" len="med"/>
          </a:ln>
        </p:spPr>
      </p:cxnSp>
      <p:sp>
        <p:nvSpPr>
          <p:cNvPr id="149" name="Google Shape;149;p17"/>
          <p:cNvSpPr/>
          <p:nvPr/>
        </p:nvSpPr>
        <p:spPr>
          <a:xfrm>
            <a:off x="10590075" y="4294263"/>
            <a:ext cx="1460700" cy="112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800">
                <a:latin typeface="Calibri"/>
                <a:ea typeface="Calibri"/>
                <a:cs typeface="Calibri"/>
                <a:sym typeface="Calibri"/>
              </a:rPr>
              <a:t>Regressor</a:t>
            </a:r>
            <a:endParaRPr sz="1800">
              <a:latin typeface="Calibri"/>
              <a:ea typeface="Calibri"/>
              <a:cs typeface="Calibri"/>
              <a:sym typeface="Calibri"/>
            </a:endParaRPr>
          </a:p>
          <a:p>
            <a:pPr marL="0" lvl="0" indent="0" algn="ctr" rtl="0">
              <a:spcBef>
                <a:spcPts val="0"/>
              </a:spcBef>
              <a:spcAft>
                <a:spcPts val="0"/>
              </a:spcAft>
              <a:buNone/>
            </a:pPr>
            <a:r>
              <a:rPr lang="pt-BR" sz="1800">
                <a:latin typeface="Calibri"/>
                <a:ea typeface="Calibri"/>
                <a:cs typeface="Calibri"/>
                <a:sym typeface="Calibri"/>
              </a:rPr>
              <a:t>dx, dy, dw, dh</a:t>
            </a:r>
            <a:endParaRPr sz="1800">
              <a:latin typeface="Calibri"/>
              <a:ea typeface="Calibri"/>
              <a:cs typeface="Calibri"/>
              <a:sym typeface="Calibri"/>
            </a:endParaRPr>
          </a:p>
        </p:txBody>
      </p:sp>
      <p:cxnSp>
        <p:nvCxnSpPr>
          <p:cNvPr id="150" name="Google Shape;150;p17"/>
          <p:cNvCxnSpPr>
            <a:stCxn id="133" idx="3"/>
          </p:cNvCxnSpPr>
          <p:nvPr/>
        </p:nvCxnSpPr>
        <p:spPr>
          <a:xfrm>
            <a:off x="6069868" y="4536537"/>
            <a:ext cx="4356600" cy="801300"/>
          </a:xfrm>
          <a:prstGeom prst="bentConnector3">
            <a:avLst>
              <a:gd name="adj1" fmla="val 50000"/>
            </a:avLst>
          </a:prstGeom>
          <a:noFill/>
          <a:ln w="28575" cap="flat" cmpd="sng">
            <a:solidFill>
              <a:schemeClr val="dk2"/>
            </a:solidFill>
            <a:prstDash val="lgDashDot"/>
            <a:round/>
            <a:headEnd type="none" w="med" len="med"/>
            <a:tailEnd type="triangle" w="med" len="med"/>
          </a:ln>
        </p:spPr>
      </p:cxnSp>
      <p:cxnSp>
        <p:nvCxnSpPr>
          <p:cNvPr id="151" name="Google Shape;151;p17"/>
          <p:cNvCxnSpPr/>
          <p:nvPr/>
        </p:nvCxnSpPr>
        <p:spPr>
          <a:xfrm flipH="1">
            <a:off x="8204963" y="3768513"/>
            <a:ext cx="7800" cy="752700"/>
          </a:xfrm>
          <a:prstGeom prst="straightConnector1">
            <a:avLst/>
          </a:prstGeom>
          <a:noFill/>
          <a:ln w="28575" cap="flat" cmpd="sng">
            <a:solidFill>
              <a:schemeClr val="dk2"/>
            </a:solidFill>
            <a:prstDash val="lgDashDot"/>
            <a:round/>
            <a:headEnd type="none" w="med" len="med"/>
            <a:tailEnd type="triangle" w="med" len="med"/>
          </a:ln>
        </p:spPr>
      </p:cxnSp>
      <p:sp>
        <p:nvSpPr>
          <p:cNvPr id="135" name="Google Shape;135;p17"/>
          <p:cNvSpPr/>
          <p:nvPr/>
        </p:nvSpPr>
        <p:spPr>
          <a:xfrm>
            <a:off x="3065888" y="2987750"/>
            <a:ext cx="1633200" cy="120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Regiões propostas</a:t>
            </a:r>
            <a:endParaRPr sz="3100">
              <a:latin typeface="Calibri"/>
              <a:ea typeface="Calibri"/>
              <a:cs typeface="Calibri"/>
              <a:sym typeface="Calibri"/>
            </a:endParaRPr>
          </a:p>
        </p:txBody>
      </p:sp>
      <p:sp>
        <p:nvSpPr>
          <p:cNvPr id="2" name="CaixaDeTexto 1">
            <a:extLst>
              <a:ext uri="{FF2B5EF4-FFF2-40B4-BE49-F238E27FC236}">
                <a16:creationId xmlns:a16="http://schemas.microsoft.com/office/drawing/2014/main" id="{A3D2A7C2-E626-5AE6-917C-2F5514AEE12D}"/>
              </a:ext>
            </a:extLst>
          </p:cNvPr>
          <p:cNvSpPr txBox="1"/>
          <p:nvPr/>
        </p:nvSpPr>
        <p:spPr>
          <a:xfrm>
            <a:off x="207725" y="2255718"/>
            <a:ext cx="4520134" cy="430887"/>
          </a:xfrm>
          <a:prstGeom prst="rect">
            <a:avLst/>
          </a:prstGeom>
          <a:noFill/>
        </p:spPr>
        <p:txBody>
          <a:bodyPr wrap="square" rtlCol="0">
            <a:spAutoFit/>
          </a:bodyPr>
          <a:lstStyle/>
          <a:p>
            <a:r>
              <a:rPr lang="pt-BR" sz="2200" b="1" dirty="0">
                <a:latin typeface="Calibri" panose="020F0502020204030204" pitchFamily="34" charset="0"/>
                <a:ea typeface="Calibri" panose="020F0502020204030204" pitchFamily="34" charset="0"/>
                <a:cs typeface="Calibri" panose="020F0502020204030204" pitchFamily="34" charset="0"/>
              </a:rPr>
              <a:t>Region-based CNNs (R-CNN)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Arquitetura e funcionamento</a:t>
            </a:r>
            <a:endParaRPr/>
          </a:p>
        </p:txBody>
      </p:sp>
      <p:sp>
        <p:nvSpPr>
          <p:cNvPr id="624" name="Google Shape;624;p6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800"/>
              <a:buChar char="•"/>
            </a:pPr>
            <a:r>
              <a:rPr lang="pt-BR" b="1"/>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25" name="Google Shape;625;p63"/>
          <p:cNvPicPr preferRelativeResize="0"/>
          <p:nvPr/>
        </p:nvPicPr>
        <p:blipFill rotWithShape="1">
          <a:blip r:embed="rId3">
            <a:alphaModFix/>
          </a:blip>
          <a:srcRect/>
          <a:stretch/>
        </p:blipFill>
        <p:spPr>
          <a:xfrm>
            <a:off x="1390646" y="3691317"/>
            <a:ext cx="9410707" cy="2531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32" name="Google Shape;632;p64"/>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marL="0" lvl="0" indent="0" algn="l" rtl="0">
              <a:lnSpc>
                <a:spcPct val="90000"/>
              </a:lnSpc>
              <a:spcBef>
                <a:spcPts val="1000"/>
              </a:spcBef>
              <a:spcAft>
                <a:spcPts val="0"/>
              </a:spcAft>
              <a:buClr>
                <a:schemeClr val="dk1"/>
              </a:buClr>
              <a:buSzPct val="100000"/>
              <a:buNone/>
            </a:pPr>
            <a:r>
              <a:rPr lang="pt-BR" b="1" u="sng">
                <a:solidFill>
                  <a:schemeClr val="hlink"/>
                </a:solidFill>
                <a:hlinkClick r:id="rId3"/>
              </a:rPr>
              <a:t>https://edgeimpulse.com/</a:t>
            </a:r>
            <a:endParaRPr b="1"/>
          </a:p>
          <a:p>
            <a:pPr marL="0" lvl="0" indent="0" algn="l" rtl="0">
              <a:lnSpc>
                <a:spcPct val="90000"/>
              </a:lnSpc>
              <a:spcBef>
                <a:spcPts val="1000"/>
              </a:spcBef>
              <a:spcAft>
                <a:spcPts val="0"/>
              </a:spcAft>
              <a:buClr>
                <a:schemeClr val="dk1"/>
              </a:buClr>
              <a:buSzPct val="100000"/>
              <a:buNone/>
            </a:pPr>
            <a:endParaRPr b="1"/>
          </a:p>
          <a:p>
            <a:pPr marL="228600" lvl="0" indent="-228600" algn="l" rtl="0">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marL="228600" lvl="0" indent="-77470" algn="l" rtl="0">
              <a:lnSpc>
                <a:spcPct val="90000"/>
              </a:lnSpc>
              <a:spcBef>
                <a:spcPts val="10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marL="228600" lvl="0" indent="-77470" algn="l" rtl="0">
              <a:lnSpc>
                <a:spcPct val="90000"/>
              </a:lnSpc>
              <a:spcBef>
                <a:spcPts val="1000"/>
              </a:spcBef>
              <a:spcAft>
                <a:spcPts val="0"/>
              </a:spcAft>
              <a:buClr>
                <a:schemeClr val="dk1"/>
              </a:buClr>
              <a:buSzPct val="100000"/>
              <a:buNone/>
            </a:pPr>
            <a:endParaRPr/>
          </a:p>
        </p:txBody>
      </p:sp>
      <p:pic>
        <p:nvPicPr>
          <p:cNvPr id="633" name="Google Shape;633;p64"/>
          <p:cNvPicPr preferRelativeResize="0"/>
          <p:nvPr/>
        </p:nvPicPr>
        <p:blipFill rotWithShape="1">
          <a:blip r:embed="rId4">
            <a:alphaModFix/>
          </a:blip>
          <a:srcRect/>
          <a:stretch/>
        </p:blipFill>
        <p:spPr>
          <a:xfrm>
            <a:off x="4481234" y="2296233"/>
            <a:ext cx="2440562" cy="3366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40" name="Google Shape;640;p65"/>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destes parâmetros é vista assim: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641" name="Google Shape;641;p65"/>
          <p:cNvPicPr preferRelativeResize="0"/>
          <p:nvPr/>
        </p:nvPicPr>
        <p:blipFill rotWithShape="1">
          <a:blip r:embed="rId3">
            <a:alphaModFix/>
          </a:blip>
          <a:srcRect/>
          <a:stretch/>
        </p:blipFill>
        <p:spPr>
          <a:xfrm>
            <a:off x="838200" y="2141537"/>
            <a:ext cx="4638611" cy="4351338"/>
          </a:xfrm>
          <a:prstGeom prst="rect">
            <a:avLst/>
          </a:prstGeom>
          <a:noFill/>
          <a:ln>
            <a:noFill/>
          </a:ln>
        </p:spPr>
      </p:pic>
      <p:sp>
        <p:nvSpPr>
          <p:cNvPr id="642" name="Google Shape;642;p65"/>
          <p:cNvSpPr/>
          <p:nvPr/>
        </p:nvSpPr>
        <p:spPr>
          <a:xfrm>
            <a:off x="4754880" y="2141537"/>
            <a:ext cx="975360" cy="55289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65"/>
          <p:cNvCxnSpPr/>
          <p:nvPr/>
        </p:nvCxnSpPr>
        <p:spPr>
          <a:xfrm>
            <a:off x="5730240" y="2389632"/>
            <a:ext cx="438912" cy="0"/>
          </a:xfrm>
          <a:prstGeom prst="straightConnector1">
            <a:avLst/>
          </a:prstGeom>
          <a:noFill/>
          <a:ln w="57150" cap="flat" cmpd="sng">
            <a:solidFill>
              <a:srgbClr val="FF0000"/>
            </a:solidFill>
            <a:prstDash val="solid"/>
            <a:miter lim="800000"/>
            <a:headEnd type="none" w="sm" len="sm"/>
            <a:tailEnd type="triangle" w="med" len="med"/>
          </a:ln>
        </p:spPr>
      </p:cxnSp>
      <p:pic>
        <p:nvPicPr>
          <p:cNvPr id="644" name="Google Shape;644;p65"/>
          <p:cNvPicPr preferRelativeResize="0"/>
          <p:nvPr/>
        </p:nvPicPr>
        <p:blipFill rotWithShape="1">
          <a:blip r:embed="rId4">
            <a:alphaModFix/>
          </a:blip>
          <a:srcRect/>
          <a:stretch/>
        </p:blipFill>
        <p:spPr>
          <a:xfrm>
            <a:off x="6268985" y="2141537"/>
            <a:ext cx="5277587" cy="1467055"/>
          </a:xfrm>
          <a:prstGeom prst="rect">
            <a:avLst/>
          </a:prstGeom>
          <a:noFill/>
          <a:ln>
            <a:noFill/>
          </a:ln>
        </p:spPr>
      </p:pic>
      <p:sp>
        <p:nvSpPr>
          <p:cNvPr id="645" name="Google Shape;645;p65"/>
          <p:cNvSpPr txBox="1"/>
          <p:nvPr/>
        </p:nvSpPr>
        <p:spPr>
          <a:xfrm>
            <a:off x="6268985" y="3875547"/>
            <a:ext cx="473838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Ao clicar nos 3 pontos, acima, poderia editar o código do train.py dentro do </a:t>
            </a:r>
            <a:r>
              <a:rPr lang="pt-BR" sz="2800" dirty="0" err="1">
                <a:solidFill>
                  <a:schemeClr val="dk1"/>
                </a:solidFill>
                <a:latin typeface="Calibri"/>
                <a:ea typeface="Calibri"/>
                <a:cs typeface="Calibri"/>
                <a:sym typeface="Calibri"/>
              </a:rPr>
              <a:t>edge</a:t>
            </a:r>
            <a:r>
              <a:rPr lang="pt-BR" sz="2800" dirty="0">
                <a:solidFill>
                  <a:schemeClr val="dk1"/>
                </a:solidFill>
                <a:latin typeface="Calibri"/>
                <a:ea typeface="Calibri"/>
                <a:cs typeface="Calibri"/>
                <a:sym typeface="Calibri"/>
              </a:rPr>
              <a:t> impulse, ou editar o block de código localmente, e visualizar algumas características.</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6"/>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53" name="Google Shape;653;p66"/>
          <p:cNvPicPr preferRelativeResize="0"/>
          <p:nvPr/>
        </p:nvPicPr>
        <p:blipFill rotWithShape="1">
          <a:blip r:embed="rId3">
            <a:alphaModFix/>
          </a:blip>
          <a:srcRect t="36425"/>
          <a:stretch/>
        </p:blipFill>
        <p:spPr>
          <a:xfrm>
            <a:off x="2719996" y="4601252"/>
            <a:ext cx="6752007" cy="11321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7"/>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dirty="0"/>
              <a:t>Após isto, o modelo é instanciado, e como dito anteriormente, o modelo corta um bloco do Mobilenetv2, a partir do bloco </a:t>
            </a:r>
            <a:r>
              <a:rPr lang="pt-BR" b="1" dirty="0"/>
              <a:t>block_6_expand_relu</a:t>
            </a:r>
            <a:r>
              <a:rPr lang="pt-BR" dirty="0"/>
              <a:t>, portanto todas as camadas posteriores a esta não serão usadas.</a:t>
            </a:r>
            <a:endParaRPr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endParaRPr b="1" dirty="0"/>
          </a:p>
          <a:p>
            <a:pPr marL="0" lvl="0" indent="0" algn="l" rtl="0">
              <a:lnSpc>
                <a:spcPct val="90000"/>
              </a:lnSpc>
              <a:spcBef>
                <a:spcPts val="1000"/>
              </a:spcBef>
              <a:spcAft>
                <a:spcPts val="0"/>
              </a:spcAft>
              <a:buClr>
                <a:schemeClr val="dk1"/>
              </a:buClr>
              <a:buSzPts val="2800"/>
              <a:buNone/>
            </a:pPr>
            <a:r>
              <a:rPr lang="pt-BR" dirty="0"/>
              <a:t>Isso é feito para adaptar o modelo a uma resolução de entrada específica. Neste caso, o modelo está sendo cortado onde atinge 1/8 da resolução de entrada (ou seja, a altura e a largura da imagem de entrada são divididas por 8).</a:t>
            </a:r>
            <a:endParaRPr dirty="0"/>
          </a:p>
        </p:txBody>
      </p:sp>
      <p:pic>
        <p:nvPicPr>
          <p:cNvPr id="661" name="Google Shape;661;p67"/>
          <p:cNvPicPr preferRelativeResize="0"/>
          <p:nvPr/>
        </p:nvPicPr>
        <p:blipFill rotWithShape="1">
          <a:blip r:embed="rId3">
            <a:alphaModFix/>
          </a:blip>
          <a:srcRect/>
          <a:stretch/>
        </p:blipFill>
        <p:spPr>
          <a:xfrm>
            <a:off x="838200" y="3667602"/>
            <a:ext cx="8002014" cy="3975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68" name="Google Shape;668;p6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a:t>Agora o modelo é agregado as camadas finais de classificação, é adicionado a </a:t>
            </a:r>
            <a:r>
              <a:rPr lang="pt-BR" b="1" i="1"/>
              <a:t>detection head, </a:t>
            </a:r>
            <a:r>
              <a:rPr lang="pt-BR"/>
              <a:t>como dita acima, basicamente, com duas camadas de convolução. Uma camada densa com 32 nós seguida por um classificador com </a:t>
            </a:r>
            <a:r>
              <a:rPr lang="pt-BR" b="1" i="1"/>
              <a:t>num_classes </a:t>
            </a:r>
            <a:r>
              <a:rPr lang="pt-BR"/>
              <a:t>saídas.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pt-BR"/>
              <a:t>Por fim retorna um tensor 4D com dimensões </a:t>
            </a:r>
            <a:r>
              <a:rPr lang="pt-BR" b="1" i="1"/>
              <a:t>(batch_size, height, width, num_classes)</a:t>
            </a:r>
            <a:r>
              <a:rPr lang="pt-BR"/>
              <a:t>. Cada pixel na altura e largura terá </a:t>
            </a:r>
            <a:r>
              <a:rPr lang="pt-BR" b="1" i="1"/>
              <a:t>num_classes </a:t>
            </a:r>
            <a:r>
              <a:rPr lang="pt-BR"/>
              <a:t>valores de logit, um para cada classe. </a:t>
            </a:r>
            <a:endParaRPr/>
          </a:p>
        </p:txBody>
      </p:sp>
      <p:pic>
        <p:nvPicPr>
          <p:cNvPr id="669" name="Google Shape;669;p68"/>
          <p:cNvPicPr preferRelativeResize="0"/>
          <p:nvPr/>
        </p:nvPicPr>
        <p:blipFill rotWithShape="1">
          <a:blip r:embed="rId3">
            <a:alphaModFix/>
          </a:blip>
          <a:srcRect t="18345"/>
          <a:stretch/>
        </p:blipFill>
        <p:spPr>
          <a:xfrm>
            <a:off x="838200" y="3251273"/>
            <a:ext cx="7549896" cy="11874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76" name="Google Shape;676;p69"/>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lang="pt-BR" b="1" i="1"/>
              <a:t>velo</a:t>
            </a:r>
            <a:r>
              <a:rPr lang="pt-BR"/>
              <a:t>” ele irá carregar o modelo padrão como optimizador.</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83" name="Google Shape;683;p70"/>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84" name="Google Shape;684;p7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Não utilizando o otimizador, irá automaticamente usar o padrão do </a:t>
            </a:r>
            <a:r>
              <a:rPr lang="pt-BR" sz="2800" dirty="0" err="1">
                <a:solidFill>
                  <a:schemeClr val="dk1"/>
                </a:solidFill>
                <a:latin typeface="Calibri"/>
                <a:ea typeface="Calibri"/>
                <a:cs typeface="Calibri"/>
                <a:sym typeface="Calibri"/>
              </a:rPr>
              <a:t>edgeimpulse</a:t>
            </a:r>
            <a:r>
              <a:rPr lang="pt-BR" sz="2800" dirty="0">
                <a:solidFill>
                  <a:schemeClr val="dk1"/>
                </a:solidFill>
                <a:latin typeface="Calibri"/>
                <a:ea typeface="Calibri"/>
                <a:cs typeface="Calibri"/>
                <a:sym typeface="Calibri"/>
              </a:rPr>
              <a:t>, configurado como o </a:t>
            </a:r>
            <a:r>
              <a:rPr lang="pt-BR" sz="2800" b="1" dirty="0">
                <a:solidFill>
                  <a:schemeClr val="dk1"/>
                </a:solidFill>
                <a:latin typeface="Calibri"/>
                <a:ea typeface="Calibri"/>
                <a:cs typeface="Calibri"/>
                <a:sym typeface="Calibri"/>
              </a:rPr>
              <a:t>ADAM</a:t>
            </a:r>
            <a:r>
              <a:rPr lang="pt-BR" sz="2800" dirty="0">
                <a:solidFill>
                  <a:schemeClr val="dk1"/>
                </a:solidFill>
                <a:latin typeface="Calibri"/>
                <a:ea typeface="Calibri"/>
                <a:cs typeface="Calibri"/>
                <a:sym typeface="Calibri"/>
              </a:rPr>
              <a:t> como otimizador, apenas alterando caso seja alterado o passo de aprendizado como mostra o código abaixo:</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dirty="0">
                <a:solidFill>
                  <a:schemeClr val="dk1"/>
                </a:solidFill>
                <a:latin typeface="Calibri"/>
                <a:ea typeface="Calibri"/>
                <a:cs typeface="Calibri"/>
                <a:sym typeface="Calibri"/>
              </a:rPr>
              <a:t>A função de perda já é utilizada </a:t>
            </a:r>
            <a:r>
              <a:rPr lang="pt-BR" sz="2800" b="1" i="1" dirty="0" err="1">
                <a:solidFill>
                  <a:schemeClr val="dk1"/>
                </a:solidFill>
                <a:latin typeface="Calibri"/>
                <a:ea typeface="Calibri"/>
                <a:cs typeface="Calibri"/>
                <a:sym typeface="Calibri"/>
              </a:rPr>
              <a:t>cross</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entropy</a:t>
            </a:r>
            <a:r>
              <a:rPr lang="pt-BR" sz="2800" b="1" i="1" dirty="0">
                <a:solidFill>
                  <a:schemeClr val="dk1"/>
                </a:solidFill>
                <a:latin typeface="Calibri"/>
                <a:ea typeface="Calibri"/>
                <a:cs typeface="Calibri"/>
                <a:sym typeface="Calibri"/>
              </a:rPr>
              <a:t> </a:t>
            </a:r>
            <a:r>
              <a:rPr lang="pt-BR" sz="2800" b="1" i="1" dirty="0" err="1">
                <a:solidFill>
                  <a:schemeClr val="dk1"/>
                </a:solidFill>
                <a:latin typeface="Calibri"/>
                <a:ea typeface="Calibri"/>
                <a:cs typeface="Calibri"/>
                <a:sym typeface="Calibri"/>
              </a:rPr>
              <a:t>loss</a:t>
            </a:r>
            <a:r>
              <a:rPr lang="pt-BR" sz="2800" dirty="0">
                <a:solidFill>
                  <a:schemeClr val="dk1"/>
                </a:solidFill>
                <a:latin typeface="Calibri"/>
                <a:ea typeface="Calibri"/>
                <a:cs typeface="Calibri"/>
                <a:sym typeface="Calibri"/>
              </a:rPr>
              <a:t>, específica de acordo com as configurações do modelo, com </a:t>
            </a:r>
            <a:r>
              <a:rPr lang="pt-BR" sz="2800" b="1" i="1" dirty="0">
                <a:solidFill>
                  <a:schemeClr val="dk1"/>
                </a:solidFill>
                <a:latin typeface="Calibri"/>
                <a:ea typeface="Calibri"/>
                <a:cs typeface="Calibri"/>
                <a:sym typeface="Calibri"/>
              </a:rPr>
              <a:t>alpha </a:t>
            </a:r>
            <a:r>
              <a:rPr lang="pt-BR" sz="2800" dirty="0">
                <a:solidFill>
                  <a:schemeClr val="dk1"/>
                </a:solidFill>
                <a:latin typeface="Calibri"/>
                <a:ea typeface="Calibri"/>
                <a:cs typeface="Calibri"/>
                <a:sym typeface="Calibri"/>
              </a:rPr>
              <a:t>e </a:t>
            </a:r>
            <a:r>
              <a:rPr lang="pt-BR" sz="2800" b="1" i="1" dirty="0" err="1">
                <a:solidFill>
                  <a:schemeClr val="dk1"/>
                </a:solidFill>
                <a:latin typeface="Calibri"/>
                <a:ea typeface="Calibri"/>
                <a:cs typeface="Calibri"/>
                <a:sym typeface="Calibri"/>
              </a:rPr>
              <a:t>object_weight</a:t>
            </a:r>
            <a:r>
              <a:rPr lang="pt-BR" sz="2800" dirty="0">
                <a:solidFill>
                  <a:schemeClr val="dk1"/>
                </a:solidFill>
                <a:latin typeface="Calibri"/>
                <a:ea typeface="Calibri"/>
                <a:cs typeface="Calibri"/>
                <a:sym typeface="Calibri"/>
              </a:rPr>
              <a:t>:</a:t>
            </a:r>
            <a:endParaRPr dirty="0"/>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685" name="Google Shape;685;p70"/>
          <p:cNvPicPr preferRelativeResize="0"/>
          <p:nvPr/>
        </p:nvPicPr>
        <p:blipFill rotWithShape="1">
          <a:blip r:embed="rId3">
            <a:alphaModFix/>
          </a:blip>
          <a:srcRect/>
          <a:stretch/>
        </p:blipFill>
        <p:spPr>
          <a:xfrm>
            <a:off x="3482972" y="3224925"/>
            <a:ext cx="5226055" cy="793832"/>
          </a:xfrm>
          <a:prstGeom prst="rect">
            <a:avLst/>
          </a:prstGeom>
          <a:noFill/>
          <a:ln>
            <a:noFill/>
          </a:ln>
        </p:spPr>
      </p:pic>
      <p:pic>
        <p:nvPicPr>
          <p:cNvPr id="686" name="Google Shape;686;p70"/>
          <p:cNvPicPr preferRelativeResize="0"/>
          <p:nvPr/>
        </p:nvPicPr>
        <p:blipFill rotWithShape="1">
          <a:blip r:embed="rId4">
            <a:alphaModFix/>
          </a:blip>
          <a:srcRect t="7639" b="-1"/>
          <a:stretch/>
        </p:blipFill>
        <p:spPr>
          <a:xfrm>
            <a:off x="712119" y="5079878"/>
            <a:ext cx="10767760" cy="79383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mc:AlternateContent xmlns:mc="http://schemas.openxmlformats.org/markup-compatibility/2006" xmlns:a14="http://schemas.microsoft.com/office/drawing/2010/main">
        <mc:Choice Requires="a14">
          <p:sp>
            <p:nvSpPr>
              <p:cNvPr id="683" name="Google Shape;683;p70"/>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90000"/>
                  </a:lnSpc>
                  <a:spcBef>
                    <a:spcPts val="0"/>
                  </a:spcBef>
                  <a:spcAft>
                    <a:spcPts val="0"/>
                  </a:spcAft>
                  <a:buClr>
                    <a:schemeClr val="dk1"/>
                  </a:buClr>
                  <a:buSzPts val="2800"/>
                  <a:buNone/>
                </a:pPr>
                <a:r>
                  <a:rPr lang="pt-BR" sz="4600" dirty="0"/>
                  <a:t>Função de perda:</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Chamada Entropia Cruzada (Cross-</a:t>
                </a:r>
                <a:r>
                  <a:rPr lang="pt-BR" dirty="0" err="1"/>
                  <a:t>Entropy</a:t>
                </a:r>
                <a:r>
                  <a:rPr lang="pt-BR" dirty="0"/>
                  <a:t>).</a:t>
                </a:r>
              </a:p>
              <a:p>
                <a:pPr marL="0" lvl="0" indent="0" algn="just" rtl="0">
                  <a:lnSpc>
                    <a:spcPct val="90000"/>
                  </a:lnSpc>
                  <a:spcBef>
                    <a:spcPts val="1000"/>
                  </a:spcBef>
                  <a:spcAft>
                    <a:spcPts val="0"/>
                  </a:spcAft>
                  <a:buClr>
                    <a:schemeClr val="dk1"/>
                  </a:buClr>
                  <a:buSzPts val="2800"/>
                  <a:buNone/>
                </a:pPr>
                <a:endParaRPr lang="pt-BR" dirty="0"/>
              </a:p>
              <a:p>
                <a:pPr indent="-457200" algn="just">
                  <a:buSzPts val="2800"/>
                </a:pPr>
                <a:r>
                  <a:rPr lang="pt-BR" dirty="0"/>
                  <a:t>Os rótulos vem como formato one-hot basicamente. </a:t>
                </a:r>
              </a:p>
              <a:p>
                <a:pPr indent="-457200" algn="just">
                  <a:buSzPts val="2800"/>
                </a:pPr>
                <a:r>
                  <a:rPr lang="pt-BR" dirty="0"/>
                  <a:t>( N ) é o número total de amostras.</a:t>
                </a:r>
              </a:p>
              <a:p>
                <a:pPr indent="-457200" algn="just">
                  <a:buSzPts val="2800"/>
                </a:pPr>
                <a:r>
                  <a:rPr lang="pt-BR" dirty="0"/>
                  <a:t>( M ) é o número de classes.</a:t>
                </a:r>
              </a:p>
              <a:p>
                <a:pPr indent="-457200" algn="just">
                  <a:buSzPts val="2800"/>
                </a:pPr>
                <a:r>
                  <a:rPr lang="pt-BR" dirty="0"/>
                  <a:t>( </a:t>
                </a:r>
                <a14:m>
                  <m:oMath xmlns:m="http://schemas.openxmlformats.org/officeDocument/2006/math">
                    <m:sSub>
                      <m:sSubPr>
                        <m:ctrlPr>
                          <a:rPr lang="ar-AE" i="1" dirty="0" smtClean="0">
                            <a:latin typeface="Cambria Math" panose="02040503050406030204" pitchFamily="18" charset="0"/>
                          </a:rPr>
                        </m:ctrlPr>
                      </m:sSubPr>
                      <m:e>
                        <m:r>
                          <a:rPr lang="ar-AE" i="1" dirty="0" smtClean="0">
                            <a:latin typeface="Cambria Math" panose="02040503050406030204" pitchFamily="18" charset="0"/>
                          </a:rPr>
                          <m:t>𝑦</m:t>
                        </m:r>
                      </m:e>
                      <m:sub>
                        <m:r>
                          <a:rPr lang="ar-AE" i="1" dirty="0" err="1" smtClean="0">
                            <a:latin typeface="Cambria Math" panose="02040503050406030204" pitchFamily="18" charset="0"/>
                          </a:rPr>
                          <m:t>𝑖𝑗</m:t>
                        </m:r>
                      </m:sub>
                    </m:sSub>
                  </m:oMath>
                </a14:m>
                <a:r>
                  <a:rPr lang="pt-BR" dirty="0"/>
                  <a:t> ) é a probabilidade verdadeira da amostra ( i ) pertencer à classe ( j ).</a:t>
                </a:r>
              </a:p>
              <a:p>
                <a:pPr indent="-457200" algn="just">
                  <a:buSzPts val="2800"/>
                </a:pPr>
                <a:r>
                  <a:rPr lang="pt-BR" dirty="0"/>
                  <a:t>( </a:t>
                </a:r>
                <a14:m>
                  <m:oMath xmlns:m="http://schemas.openxmlformats.org/officeDocument/2006/math">
                    <m:sSub>
                      <m:sSubPr>
                        <m:ctrlPr>
                          <a:rPr lang="pt-BR" i="1" dirty="0" smtClean="0">
                            <a:latin typeface="Cambria Math" panose="02040503050406030204" pitchFamily="18" charset="0"/>
                          </a:rPr>
                        </m:ctrlPr>
                      </m:sSubPr>
                      <m:e>
                        <m:r>
                          <a:rPr lang="pt-BR" i="1" dirty="0" smtClean="0">
                            <a:latin typeface="Cambria Math" panose="02040503050406030204" pitchFamily="18" charset="0"/>
                          </a:rPr>
                          <m:t>𝑝</m:t>
                        </m:r>
                      </m:e>
                      <m:sub>
                        <m:r>
                          <a:rPr lang="pt-BR" i="1" dirty="0" smtClean="0">
                            <a:latin typeface="Cambria Math" panose="02040503050406030204" pitchFamily="18" charset="0"/>
                          </a:rPr>
                          <m:t>𝑖𝑗</m:t>
                        </m:r>
                      </m:sub>
                    </m:sSub>
                  </m:oMath>
                </a14:m>
                <a:r>
                  <a:rPr lang="pt-BR" dirty="0"/>
                  <a:t> ) é a probabilidade prevista pelo modelo para a amostra ( i ) pertencer à classe ( j ).</a:t>
                </a:r>
              </a:p>
              <a:p>
                <a:pPr marL="0" indent="0" algn="just">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Como calcular: </a:t>
                </a:r>
                <a:r>
                  <a:rPr lang="pt-BR" dirty="0">
                    <a:hlinkClick r:id="rId3"/>
                  </a:rPr>
                  <a:t>Exemplo simples</a:t>
                </a:r>
                <a:r>
                  <a:rPr lang="pt-BR" dirty="0"/>
                  <a:t>;</a:t>
                </a:r>
              </a:p>
            </p:txBody>
          </p:sp>
        </mc:Choice>
        <mc:Fallback xmlns="">
          <p:sp>
            <p:nvSpPr>
              <p:cNvPr id="683" name="Google Shape;683;p70"/>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4"/>
                <a:stretch>
                  <a:fillRect l="-1507" t="-4079" b="-1731"/>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AB15445-4921-7566-5234-A6ED32E6B19E}"/>
                  </a:ext>
                </a:extLst>
              </p:cNvPr>
              <p:cNvSpPr txBox="1"/>
              <p:nvPr/>
            </p:nvSpPr>
            <p:spPr>
              <a:xfrm>
                <a:off x="751489" y="1952950"/>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𝐶𝐸</m:t>
                      </m:r>
                      <m:r>
                        <a:rPr lang="pt-BR" sz="2400" b="0" i="1" smtClean="0">
                          <a:latin typeface="Cambria Math" panose="02040503050406030204" pitchFamily="18" charset="0"/>
                        </a:rPr>
                        <m:t>=− [</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0" name="CaixaDeTexto 9">
                <a:extLst>
                  <a:ext uri="{FF2B5EF4-FFF2-40B4-BE49-F238E27FC236}">
                    <a16:creationId xmlns:a16="http://schemas.microsoft.com/office/drawing/2014/main" id="{8AB15445-4921-7566-5234-A6ED32E6B19E}"/>
                  </a:ext>
                </a:extLst>
              </p:cNvPr>
              <p:cNvSpPr txBox="1">
                <a:spLocks noRot="1" noChangeAspect="1" noMove="1" noResize="1" noEditPoints="1" noAdjustHandles="1" noChangeArrowheads="1" noChangeShapeType="1" noTextEdit="1"/>
              </p:cNvSpPr>
              <p:nvPr/>
            </p:nvSpPr>
            <p:spPr>
              <a:xfrm>
                <a:off x="751489" y="1952950"/>
                <a:ext cx="5344511" cy="108029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890C2A2-B498-151B-3E81-EB5C1446CC63}"/>
                  </a:ext>
                </a:extLst>
              </p:cNvPr>
              <p:cNvSpPr txBox="1"/>
              <p:nvPr/>
            </p:nvSpPr>
            <p:spPr>
              <a:xfrm>
                <a:off x="6096000" y="2007672"/>
                <a:ext cx="5344511" cy="1080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𝑀𝐶𝐸</m:t>
                      </m:r>
                      <m:r>
                        <a:rPr lang="pt-BR" sz="2400" b="0" i="1" smtClean="0">
                          <a:latin typeface="Cambria Math" panose="02040503050406030204" pitchFamily="18" charset="0"/>
                        </a:rPr>
                        <m:t>=−</m:t>
                      </m:r>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𝑁</m:t>
                          </m:r>
                        </m:den>
                      </m:f>
                      <m:r>
                        <a:rPr lang="pt-BR" sz="2400" b="0" i="1" smtClean="0">
                          <a:latin typeface="Cambria Math" panose="02040503050406030204" pitchFamily="18" charset="0"/>
                        </a:rPr>
                        <m:t>[</m:t>
                      </m:r>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i="1" dirty="0">
                              <a:latin typeface="Cambria Math" panose="02040503050406030204" pitchFamily="18" charset="0"/>
                            </a:rPr>
                            <m:t>𝑁</m:t>
                          </m:r>
                        </m:sup>
                        <m:e>
                          <m:r>
                            <a:rPr lang="pt-BR" sz="2400" b="0" i="1" dirty="0" smtClean="0">
                              <a:latin typeface="Cambria Math" panose="02040503050406030204" pitchFamily="18" charset="0"/>
                            </a:rPr>
                            <m:t>(</m:t>
                          </m:r>
                        </m:e>
                      </m:nary>
                      <m:nary>
                        <m:naryPr>
                          <m:chr m:val="∑"/>
                          <m:limLoc m:val="undOvr"/>
                          <m:grow m:val="on"/>
                          <m:ctrlPr>
                            <a:rPr lang="pt-BR" sz="2400" i="1" dirty="0">
                              <a:latin typeface="Cambria Math" panose="02040503050406030204" pitchFamily="18" charset="0"/>
                            </a:rPr>
                          </m:ctrlPr>
                        </m:naryPr>
                        <m:sub>
                          <m:r>
                            <a:rPr lang="pt-BR" sz="2400" i="1" dirty="0">
                              <a:latin typeface="Cambria Math" panose="02040503050406030204" pitchFamily="18" charset="0"/>
                            </a:rPr>
                            <m:t>𝑗</m:t>
                          </m:r>
                          <m:r>
                            <a:rPr lang="pt-BR" sz="2400" dirty="0">
                              <a:latin typeface="Cambria Math" panose="02040503050406030204" pitchFamily="18" charset="0"/>
                            </a:rPr>
                            <m:t>=</m:t>
                          </m:r>
                          <m:r>
                            <a:rPr lang="pt-BR" sz="2400" dirty="0">
                              <a:latin typeface="Cambria Math" panose="02040503050406030204" pitchFamily="18" charset="0"/>
                            </a:rPr>
                            <m:t>1</m:t>
                          </m:r>
                        </m:sub>
                        <m:sup>
                          <m:r>
                            <a:rPr lang="pt-BR" sz="2400" b="0" i="1" dirty="0" smtClean="0">
                              <a:latin typeface="Cambria Math" panose="02040503050406030204" pitchFamily="18" charset="0"/>
                            </a:rPr>
                            <m:t>𝑀</m:t>
                          </m:r>
                        </m:sup>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𝑦</m:t>
                              </m:r>
                            </m:e>
                            <m:sub>
                              <m:r>
                                <a:rPr lang="pt-BR" sz="2400" b="0" i="1" dirty="0" smtClean="0">
                                  <a:latin typeface="Cambria Math" panose="02040503050406030204" pitchFamily="18" charset="0"/>
                                </a:rPr>
                                <m:t>𝑖𝑗</m:t>
                              </m:r>
                            </m:sub>
                          </m:sSub>
                          <m:func>
                            <m:funcPr>
                              <m:ctrlPr>
                                <a:rPr lang="pt-BR" sz="2400" b="0" i="1" dirty="0" smtClean="0">
                                  <a:latin typeface="Cambria Math" panose="02040503050406030204" pitchFamily="18" charset="0"/>
                                </a:rPr>
                              </m:ctrlPr>
                            </m:funcPr>
                            <m:fName>
                              <m:r>
                                <m:rPr>
                                  <m:sty m:val="p"/>
                                </m:rPr>
                                <a:rPr lang="pt-BR" sz="2400" b="0" i="0" dirty="0" smtClean="0">
                                  <a:latin typeface="Cambria Math" panose="02040503050406030204" pitchFamily="18" charset="0"/>
                                </a:rPr>
                                <m:t>log</m:t>
                              </m:r>
                            </m:fName>
                            <m:e>
                              <m:d>
                                <m:dPr>
                                  <m:ctrlPr>
                                    <a:rPr lang="pt-BR" sz="2400" b="0" i="1" dirty="0" smtClean="0">
                                      <a:latin typeface="Cambria Math" panose="02040503050406030204" pitchFamily="18" charset="0"/>
                                    </a:rPr>
                                  </m:ctrlPr>
                                </m:dPr>
                                <m:e>
                                  <m:sSub>
                                    <m:sSubPr>
                                      <m:ctrlPr>
                                        <a:rPr lang="pt-BR" sz="2400" b="0" i="1" dirty="0" smtClean="0">
                                          <a:latin typeface="Cambria Math" panose="02040503050406030204" pitchFamily="18" charset="0"/>
                                        </a:rPr>
                                      </m:ctrlPr>
                                    </m:sSubPr>
                                    <m:e>
                                      <m:r>
                                        <a:rPr lang="pt-BR" sz="2400" b="0" i="1" dirty="0" smtClean="0">
                                          <a:latin typeface="Cambria Math" panose="02040503050406030204" pitchFamily="18" charset="0"/>
                                        </a:rPr>
                                        <m:t>𝑝</m:t>
                                      </m:r>
                                    </m:e>
                                    <m:sub>
                                      <m:r>
                                        <a:rPr lang="pt-BR" sz="2400" b="0" i="1" dirty="0" smtClean="0">
                                          <a:latin typeface="Cambria Math" panose="02040503050406030204" pitchFamily="18" charset="0"/>
                                        </a:rPr>
                                        <m:t>𝑖𝑗</m:t>
                                      </m:r>
                                    </m:sub>
                                  </m:sSub>
                                </m:e>
                              </m:d>
                            </m:e>
                          </m:func>
                        </m:e>
                      </m:nary>
                      <m:r>
                        <a:rPr lang="pt-BR" sz="2400" b="0" i="1" dirty="0" smtClean="0">
                          <a:latin typeface="Cambria Math" panose="02040503050406030204" pitchFamily="18" charset="0"/>
                        </a:rPr>
                        <m:t> )]   </m:t>
                      </m:r>
                    </m:oMath>
                  </m:oMathPara>
                </a14:m>
                <a:endParaRPr lang="pt-BR" sz="2400" dirty="0"/>
              </a:p>
            </p:txBody>
          </p:sp>
        </mc:Choice>
        <mc:Fallback xmlns="">
          <p:sp>
            <p:nvSpPr>
              <p:cNvPr id="11" name="CaixaDeTexto 10">
                <a:extLst>
                  <a:ext uri="{FF2B5EF4-FFF2-40B4-BE49-F238E27FC236}">
                    <a16:creationId xmlns:a16="http://schemas.microsoft.com/office/drawing/2014/main" id="{A890C2A2-B498-151B-3E81-EB5C1446CC63}"/>
                  </a:ext>
                </a:extLst>
              </p:cNvPr>
              <p:cNvSpPr txBox="1">
                <a:spLocks noRot="1" noChangeAspect="1" noMove="1" noResize="1" noEditPoints="1" noAdjustHandles="1" noChangeArrowheads="1" noChangeShapeType="1" noTextEdit="1"/>
              </p:cNvSpPr>
              <p:nvPr/>
            </p:nvSpPr>
            <p:spPr>
              <a:xfrm>
                <a:off x="6096000" y="2007672"/>
                <a:ext cx="5344511" cy="108029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55085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322729" y="1701199"/>
            <a:ext cx="11546542" cy="49293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nSpc>
                <a:spcPct val="120000"/>
              </a:lnSpc>
              <a:buSzPts val="2800"/>
            </a:pPr>
            <a:endParaRPr lang="pt-BR" sz="2300" dirty="0">
              <a:latin typeface="Arial" panose="020B0604020202020204" pitchFamily="34" charset="0"/>
              <a:cs typeface="Arial" panose="020B0604020202020204" pitchFamily="34" charset="0"/>
            </a:endParaRPr>
          </a:p>
          <a:p>
            <a:pPr indent="-457200">
              <a:lnSpc>
                <a:spcPct val="120000"/>
              </a:lnSpc>
              <a:buSzPts val="2800"/>
            </a:pPr>
            <a:r>
              <a:rPr lang="pt-BR" sz="2300" dirty="0">
                <a:latin typeface="Arial" panose="020B0604020202020204" pitchFamily="34" charset="0"/>
                <a:cs typeface="Arial" panose="020B0604020202020204" pitchFamily="34" charset="0"/>
              </a:rPr>
              <a:t>Aplica passos de aprendizado independentes e adaptativos a cada elemento do vetor gradiente.</a:t>
            </a:r>
          </a:p>
          <a:p>
            <a:pPr indent="-457200">
              <a:lnSpc>
                <a:spcPct val="120000"/>
              </a:lnSpc>
              <a:buSzPts val="2800"/>
            </a:pPr>
            <a:r>
              <a:rPr lang="pt-BR" sz="2300" dirty="0">
                <a:latin typeface="Arial" panose="020B0604020202020204" pitchFamily="34" charset="0"/>
                <a:cs typeface="Arial" panose="020B0604020202020204" pitchFamily="34" charset="0"/>
              </a:rPr>
              <a:t>Usa médias móveis exponencialmente decrescentes dos gradientes anteriores e de seus quadrados para atualizar os pesos do modelo.</a:t>
            </a:r>
          </a:p>
          <a:p>
            <a:pPr indent="-457200">
              <a:lnSpc>
                <a:spcPct val="120000"/>
              </a:lnSpc>
              <a:buSzPts val="2800"/>
            </a:pPr>
            <a:r>
              <a:rPr lang="pt-BR" sz="2300" dirty="0">
                <a:latin typeface="Arial" panose="020B0604020202020204" pitchFamily="34" charset="0"/>
                <a:cs typeface="Arial" panose="020B0604020202020204" pitchFamily="34" charset="0"/>
              </a:rPr>
              <a:t>A média dos gradientes anteriores suaviza as atualizações e acelera a convergência, principalmente quando usado com estimativas estocásticas do vetor gradiente.</a:t>
            </a:r>
          </a:p>
        </p:txBody>
      </p:sp>
    </p:spTree>
    <p:extLst>
      <p:ext uri="{BB962C8B-B14F-4D97-AF65-F5344CB8AC3E}">
        <p14:creationId xmlns:p14="http://schemas.microsoft.com/office/powerpoint/2010/main" val="289199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Detecção de objetos </a:t>
            </a:r>
            <a:endParaRPr/>
          </a:p>
        </p:txBody>
      </p:sp>
      <p:sp>
        <p:nvSpPr>
          <p:cNvPr id="186" name="Google Shape;186;p19"/>
          <p:cNvSpPr/>
          <p:nvPr/>
        </p:nvSpPr>
        <p:spPr>
          <a:xfrm>
            <a:off x="474925" y="2067200"/>
            <a:ext cx="1729800" cy="3321300"/>
          </a:xfrm>
          <a:prstGeom prst="rect">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CNN Backbone</a:t>
            </a:r>
            <a:endParaRPr sz="1900" b="1">
              <a:latin typeface="Calibri"/>
              <a:ea typeface="Calibri"/>
              <a:cs typeface="Calibri"/>
              <a:sym typeface="Calibri"/>
            </a:endParaRPr>
          </a:p>
        </p:txBody>
      </p:sp>
      <p:sp>
        <p:nvSpPr>
          <p:cNvPr id="187" name="Google Shape;187;p19"/>
          <p:cNvSpPr/>
          <p:nvPr/>
        </p:nvSpPr>
        <p:spPr>
          <a:xfrm>
            <a:off x="2631925" y="29204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8" name="Google Shape;188;p19"/>
          <p:cNvSpPr/>
          <p:nvPr/>
        </p:nvSpPr>
        <p:spPr>
          <a:xfrm>
            <a:off x="4109824" y="2981900"/>
            <a:ext cx="1107000" cy="2468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89" name="Google Shape;189;p19"/>
          <p:cNvSpPr/>
          <p:nvPr/>
        </p:nvSpPr>
        <p:spPr>
          <a:xfrm>
            <a:off x="5667310" y="3481700"/>
            <a:ext cx="772800" cy="1968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0" name="Google Shape;190;p19"/>
          <p:cNvSpPr/>
          <p:nvPr/>
        </p:nvSpPr>
        <p:spPr>
          <a:xfrm>
            <a:off x="6877405" y="3973700"/>
            <a:ext cx="701400" cy="14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1" name="Google Shape;191;p19"/>
          <p:cNvSpPr/>
          <p:nvPr/>
        </p:nvSpPr>
        <p:spPr>
          <a:xfrm>
            <a:off x="8008281" y="4573700"/>
            <a:ext cx="1045500" cy="87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192" name="Google Shape;192;p19"/>
          <p:cNvCxnSpPr/>
          <p:nvPr/>
        </p:nvCxnSpPr>
        <p:spPr>
          <a:xfrm>
            <a:off x="2204725"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3" name="Google Shape;193;p19"/>
          <p:cNvCxnSpPr/>
          <p:nvPr/>
        </p:nvCxnSpPr>
        <p:spPr>
          <a:xfrm>
            <a:off x="3699526"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4" name="Google Shape;194;p19"/>
          <p:cNvCxnSpPr/>
          <p:nvPr/>
        </p:nvCxnSpPr>
        <p:spPr>
          <a:xfrm>
            <a:off x="5216827" y="4150850"/>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5" name="Google Shape;195;p19"/>
          <p:cNvCxnSpPr/>
          <p:nvPr/>
        </p:nvCxnSpPr>
        <p:spPr>
          <a:xfrm>
            <a:off x="6447306" y="4651025"/>
            <a:ext cx="427200" cy="3600"/>
          </a:xfrm>
          <a:prstGeom prst="straightConnector1">
            <a:avLst/>
          </a:prstGeom>
          <a:noFill/>
          <a:ln w="19050" cap="flat" cmpd="sng">
            <a:solidFill>
              <a:schemeClr val="dk2"/>
            </a:solidFill>
            <a:prstDash val="solid"/>
            <a:round/>
            <a:headEnd type="none" w="med" len="med"/>
            <a:tailEnd type="triangle" w="med" len="med"/>
          </a:ln>
        </p:spPr>
      </p:cxnSp>
      <p:cxnSp>
        <p:nvCxnSpPr>
          <p:cNvPr id="196" name="Google Shape;196;p19"/>
          <p:cNvCxnSpPr/>
          <p:nvPr/>
        </p:nvCxnSpPr>
        <p:spPr>
          <a:xfrm>
            <a:off x="7581078" y="4903375"/>
            <a:ext cx="427200" cy="3600"/>
          </a:xfrm>
          <a:prstGeom prst="straightConnector1">
            <a:avLst/>
          </a:prstGeom>
          <a:noFill/>
          <a:ln w="19050" cap="flat" cmpd="sng">
            <a:solidFill>
              <a:schemeClr val="dk2"/>
            </a:solidFill>
            <a:prstDash val="solid"/>
            <a:round/>
            <a:headEnd type="none" w="med" len="med"/>
            <a:tailEnd type="triangle" w="med" len="med"/>
          </a:ln>
        </p:spPr>
      </p:cxnSp>
      <p:sp>
        <p:nvSpPr>
          <p:cNvPr id="197" name="Google Shape;197;p19"/>
          <p:cNvSpPr/>
          <p:nvPr/>
        </p:nvSpPr>
        <p:spPr>
          <a:xfrm>
            <a:off x="9259925" y="206720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8" name="Google Shape;198;p19"/>
          <p:cNvSpPr/>
          <p:nvPr/>
        </p:nvSpPr>
        <p:spPr>
          <a:xfrm>
            <a:off x="9259925" y="27744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199" name="Google Shape;199;p19"/>
          <p:cNvSpPr/>
          <p:nvPr/>
        </p:nvSpPr>
        <p:spPr>
          <a:xfrm>
            <a:off x="9259925" y="3443250"/>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0" name="Google Shape;200;p19"/>
          <p:cNvSpPr/>
          <p:nvPr/>
        </p:nvSpPr>
        <p:spPr>
          <a:xfrm>
            <a:off x="9239375" y="42082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sp>
        <p:nvSpPr>
          <p:cNvPr id="201" name="Google Shape;201;p19"/>
          <p:cNvSpPr/>
          <p:nvPr/>
        </p:nvSpPr>
        <p:spPr>
          <a:xfrm>
            <a:off x="9259925" y="4903375"/>
            <a:ext cx="1245600" cy="476700"/>
          </a:xfrm>
          <a:prstGeom prst="rect">
            <a:avLst/>
          </a:prstGeom>
          <a:solidFill>
            <a:srgbClr val="C9DAF8"/>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900" b="1">
                <a:latin typeface="Calibri"/>
                <a:ea typeface="Calibri"/>
                <a:cs typeface="Calibri"/>
                <a:sym typeface="Calibri"/>
              </a:rPr>
              <a:t>Conv</a:t>
            </a:r>
            <a:endParaRPr sz="1900" b="1">
              <a:latin typeface="Calibri"/>
              <a:ea typeface="Calibri"/>
              <a:cs typeface="Calibri"/>
              <a:sym typeface="Calibri"/>
            </a:endParaRPr>
          </a:p>
        </p:txBody>
      </p:sp>
      <p:cxnSp>
        <p:nvCxnSpPr>
          <p:cNvPr id="202" name="Google Shape;202;p19"/>
          <p:cNvCxnSpPr>
            <a:endCxn id="197" idx="1"/>
          </p:cNvCxnSpPr>
          <p:nvPr/>
        </p:nvCxnSpPr>
        <p:spPr>
          <a:xfrm rot="10800000" flipH="1">
            <a:off x="2227925" y="2305550"/>
            <a:ext cx="7032000" cy="90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9"/>
          <p:cNvCxnSpPr>
            <a:endCxn id="198" idx="1"/>
          </p:cNvCxnSpPr>
          <p:nvPr/>
        </p:nvCxnSpPr>
        <p:spPr>
          <a:xfrm rot="10800000" flipH="1">
            <a:off x="5241725" y="3012800"/>
            <a:ext cx="4018200" cy="24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19"/>
          <p:cNvCxnSpPr>
            <a:endCxn id="199" idx="1"/>
          </p:cNvCxnSpPr>
          <p:nvPr/>
        </p:nvCxnSpPr>
        <p:spPr>
          <a:xfrm>
            <a:off x="6479525" y="3667800"/>
            <a:ext cx="2780400" cy="13800"/>
          </a:xfrm>
          <a:prstGeom prst="straightConnector1">
            <a:avLst/>
          </a:prstGeom>
          <a:noFill/>
          <a:ln w="19050" cap="flat" cmpd="sng">
            <a:solidFill>
              <a:schemeClr val="dk2"/>
            </a:solidFill>
            <a:prstDash val="solid"/>
            <a:round/>
            <a:headEnd type="none" w="med" len="med"/>
            <a:tailEnd type="triangle" w="med" len="med"/>
          </a:ln>
        </p:spPr>
      </p:cxnSp>
      <p:cxnSp>
        <p:nvCxnSpPr>
          <p:cNvPr id="205" name="Google Shape;205;p19"/>
          <p:cNvCxnSpPr>
            <a:endCxn id="200" idx="1"/>
          </p:cNvCxnSpPr>
          <p:nvPr/>
        </p:nvCxnSpPr>
        <p:spPr>
          <a:xfrm>
            <a:off x="7594175" y="4444225"/>
            <a:ext cx="1645200" cy="2400"/>
          </a:xfrm>
          <a:prstGeom prst="straightConnector1">
            <a:avLst/>
          </a:prstGeom>
          <a:noFill/>
          <a:ln w="19050" cap="flat" cmpd="sng">
            <a:solidFill>
              <a:schemeClr val="dk2"/>
            </a:solidFill>
            <a:prstDash val="solid"/>
            <a:round/>
            <a:headEnd type="none" w="med" len="med"/>
            <a:tailEnd type="triangle" w="med" len="med"/>
          </a:ln>
        </p:spPr>
      </p:cxnSp>
      <p:cxnSp>
        <p:nvCxnSpPr>
          <p:cNvPr id="206" name="Google Shape;206;p19"/>
          <p:cNvCxnSpPr/>
          <p:nvPr/>
        </p:nvCxnSpPr>
        <p:spPr>
          <a:xfrm>
            <a:off x="9033275" y="50569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9"/>
          <p:cNvCxnSpPr/>
          <p:nvPr/>
        </p:nvCxnSpPr>
        <p:spPr>
          <a:xfrm>
            <a:off x="10505525" y="51405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8" name="Google Shape;208;p19"/>
          <p:cNvCxnSpPr/>
          <p:nvPr/>
        </p:nvCxnSpPr>
        <p:spPr>
          <a:xfrm>
            <a:off x="10505525" y="4445425"/>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09" name="Google Shape;209;p19"/>
          <p:cNvCxnSpPr/>
          <p:nvPr/>
        </p:nvCxnSpPr>
        <p:spPr>
          <a:xfrm>
            <a:off x="10505525" y="368040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0" name="Google Shape;210;p19"/>
          <p:cNvCxnSpPr/>
          <p:nvPr/>
        </p:nvCxnSpPr>
        <p:spPr>
          <a:xfrm>
            <a:off x="10505600" y="3023850"/>
            <a:ext cx="229500" cy="2400"/>
          </a:xfrm>
          <a:prstGeom prst="straightConnector1">
            <a:avLst/>
          </a:prstGeom>
          <a:noFill/>
          <a:ln w="19050" cap="flat" cmpd="sng">
            <a:solidFill>
              <a:schemeClr val="dk2"/>
            </a:solidFill>
            <a:prstDash val="solid"/>
            <a:round/>
            <a:headEnd type="none" w="med" len="med"/>
            <a:tailEnd type="triangle" w="med" len="med"/>
          </a:ln>
        </p:spPr>
      </p:cxnSp>
      <p:cxnSp>
        <p:nvCxnSpPr>
          <p:cNvPr id="211" name="Google Shape;211;p19"/>
          <p:cNvCxnSpPr/>
          <p:nvPr/>
        </p:nvCxnSpPr>
        <p:spPr>
          <a:xfrm>
            <a:off x="10505525" y="2356138"/>
            <a:ext cx="229500" cy="2400"/>
          </a:xfrm>
          <a:prstGeom prst="straightConnector1">
            <a:avLst/>
          </a:prstGeom>
          <a:noFill/>
          <a:ln w="19050" cap="flat" cmpd="sng">
            <a:solidFill>
              <a:schemeClr val="dk2"/>
            </a:solidFill>
            <a:prstDash val="solid"/>
            <a:round/>
            <a:headEnd type="none" w="med" len="med"/>
            <a:tailEnd type="triangle" w="med" len="med"/>
          </a:ln>
        </p:spPr>
      </p:cxnSp>
      <p:sp>
        <p:nvSpPr>
          <p:cNvPr id="212" name="Google Shape;212;p19"/>
          <p:cNvSpPr/>
          <p:nvPr/>
        </p:nvSpPr>
        <p:spPr>
          <a:xfrm>
            <a:off x="10735175" y="2020950"/>
            <a:ext cx="1045500" cy="33213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9"/>
          <p:cNvSpPr txBox="1"/>
          <p:nvPr/>
        </p:nvSpPr>
        <p:spPr>
          <a:xfrm rot="-5400000">
            <a:off x="9651050" y="3302600"/>
            <a:ext cx="3190500" cy="815100"/>
          </a:xfrm>
          <a:prstGeom prst="rect">
            <a:avLst/>
          </a:prstGeom>
          <a:solidFill>
            <a:srgbClr val="D5A6B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solidFill>
                  <a:schemeClr val="dk1"/>
                </a:solidFill>
                <a:latin typeface="Calibri"/>
                <a:ea typeface="Calibri"/>
                <a:cs typeface="Calibri"/>
                <a:sym typeface="Calibri"/>
              </a:rPr>
              <a:t>Non Max Supression (NMS)</a:t>
            </a:r>
            <a:endParaRPr sz="2400" b="1">
              <a:solidFill>
                <a:schemeClr val="dk1"/>
              </a:solidFill>
              <a:latin typeface="Calibri"/>
              <a:ea typeface="Calibri"/>
              <a:cs typeface="Calibri"/>
              <a:sym typeface="Calibri"/>
            </a:endParaRPr>
          </a:p>
        </p:txBody>
      </p:sp>
      <p:cxnSp>
        <p:nvCxnSpPr>
          <p:cNvPr id="214" name="Google Shape;214;p19"/>
          <p:cNvCxnSpPr>
            <a:stCxn id="212" idx="0"/>
          </p:cNvCxnSpPr>
          <p:nvPr/>
        </p:nvCxnSpPr>
        <p:spPr>
          <a:xfrm rot="10800000" flipH="1">
            <a:off x="11257925" y="1591950"/>
            <a:ext cx="3600" cy="429000"/>
          </a:xfrm>
          <a:prstGeom prst="straightConnector1">
            <a:avLst/>
          </a:prstGeom>
          <a:noFill/>
          <a:ln w="19050" cap="flat" cmpd="sng">
            <a:solidFill>
              <a:schemeClr val="dk2"/>
            </a:solidFill>
            <a:prstDash val="solid"/>
            <a:round/>
            <a:headEnd type="none" w="med" len="med"/>
            <a:tailEnd type="triangle" w="med" len="med"/>
          </a:ln>
        </p:spPr>
      </p:cxnSp>
      <p:sp>
        <p:nvSpPr>
          <p:cNvPr id="215" name="Google Shape;215;p19"/>
          <p:cNvSpPr txBox="1"/>
          <p:nvPr/>
        </p:nvSpPr>
        <p:spPr>
          <a:xfrm>
            <a:off x="7940250" y="546325"/>
            <a:ext cx="3936600" cy="1058400"/>
          </a:xfrm>
          <a:prstGeom prst="rect">
            <a:avLst/>
          </a:prstGeom>
          <a:solidFill>
            <a:srgbClr val="EAD1DC"/>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chemeClr val="dk1"/>
                </a:solidFill>
                <a:latin typeface="Calibri"/>
                <a:ea typeface="Calibri"/>
                <a:cs typeface="Calibri"/>
                <a:sym typeface="Calibri"/>
              </a:rPr>
              <a:t>Predições das classes e caixas delimitadoras</a:t>
            </a:r>
            <a:endParaRPr sz="2800">
              <a:solidFill>
                <a:schemeClr val="dk1"/>
              </a:solidFill>
              <a:latin typeface="Calibri"/>
              <a:ea typeface="Calibri"/>
              <a:cs typeface="Calibri"/>
              <a:sym typeface="Calibri"/>
            </a:endParaRPr>
          </a:p>
        </p:txBody>
      </p:sp>
      <p:sp>
        <p:nvSpPr>
          <p:cNvPr id="216" name="Google Shape;216;p19"/>
          <p:cNvSpPr txBox="1"/>
          <p:nvPr/>
        </p:nvSpPr>
        <p:spPr>
          <a:xfrm>
            <a:off x="4050900" y="5658575"/>
            <a:ext cx="4090200" cy="59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Calibri"/>
              <a:buNone/>
            </a:pPr>
            <a:r>
              <a:rPr lang="pt-BR" sz="2800">
                <a:solidFill>
                  <a:schemeClr val="dk1"/>
                </a:solidFill>
                <a:latin typeface="Calibri"/>
                <a:ea typeface="Calibri"/>
                <a:cs typeface="Calibri"/>
                <a:sym typeface="Calibri"/>
              </a:rPr>
              <a:t>SSD - single shot detection</a:t>
            </a:r>
            <a:endParaRPr sz="1200">
              <a:solidFill>
                <a:schemeClr val="dk1"/>
              </a:solidFill>
              <a:latin typeface="Calibri"/>
              <a:ea typeface="Calibri"/>
              <a:cs typeface="Calibri"/>
              <a:sym typeface="Calibri"/>
            </a:endParaRPr>
          </a:p>
        </p:txBody>
      </p:sp>
      <p:sp>
        <p:nvSpPr>
          <p:cNvPr id="217" name="Google Shape;217;p19"/>
          <p:cNvSpPr txBox="1"/>
          <p:nvPr/>
        </p:nvSpPr>
        <p:spPr>
          <a:xfrm>
            <a:off x="0" y="5388500"/>
            <a:ext cx="2631900" cy="7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solidFill>
                  <a:schemeClr val="dk1"/>
                </a:solidFill>
                <a:latin typeface="Calibri"/>
                <a:ea typeface="Calibri"/>
                <a:cs typeface="Calibri"/>
                <a:sym typeface="Calibri"/>
              </a:rPr>
              <a:t>VGG-19 MobileNet (v2 ou v1)</a:t>
            </a:r>
            <a:endParaRPr sz="2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err="1"/>
              <a:t>RMSProp</a:t>
            </a:r>
            <a:r>
              <a:rPr lang="pt-BR" dirty="0"/>
              <a:t> + Momentum</a:t>
            </a:r>
          </a:p>
        </p:txBody>
      </p:sp>
      <p:sp>
        <p:nvSpPr>
          <p:cNvPr id="2" name="Google Shape;683;p70">
            <a:extLst>
              <a:ext uri="{FF2B5EF4-FFF2-40B4-BE49-F238E27FC236}">
                <a16:creationId xmlns:a16="http://schemas.microsoft.com/office/drawing/2014/main" id="{1284031B-65EE-B740-FA75-A4DBC1723D3A}"/>
              </a:ext>
            </a:extLst>
          </p:cNvPr>
          <p:cNvSpPr txBox="1">
            <a:spLocks/>
          </p:cNvSpPr>
          <p:nvPr/>
        </p:nvSpPr>
        <p:spPr>
          <a:xfrm>
            <a:off x="5836025" y="1809325"/>
            <a:ext cx="5818094" cy="4929352"/>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buSzPts val="2800"/>
            </a:pPr>
            <a:r>
              <a:rPr lang="pt-BR" dirty="0"/>
              <a:t>A média dos quadrados é usada para reduzir o valor dos passos individuais.</a:t>
            </a:r>
          </a:p>
          <a:p>
            <a:pPr indent="-457200">
              <a:buSzPts val="2800"/>
            </a:pPr>
            <a:r>
              <a:rPr lang="pt-BR" dirty="0"/>
              <a:t>Em regiões íngremes, reduz rapidamente o passo de aprendizagem, pois os valores das derivadas (taxa de variação) são grandes.</a:t>
            </a:r>
          </a:p>
          <a:p>
            <a:pPr lvl="1" indent="-457200">
              <a:buSzPts val="2800"/>
            </a:pPr>
            <a:r>
              <a:rPr lang="pt-BR" dirty="0"/>
              <a:t> Isso evita que ultrapasse o mínimo.</a:t>
            </a:r>
          </a:p>
          <a:p>
            <a:pPr indent="-457200">
              <a:buSzPts val="2800"/>
            </a:pPr>
            <a:r>
              <a:rPr lang="pt-BR" dirty="0"/>
              <a:t> Em regiões planas ou quase, diminui o passo de aprendizagem muito lentamente, pois as derivadas são muito pequenas. </a:t>
            </a:r>
          </a:p>
          <a:p>
            <a:pPr lvl="1" indent="-457200">
              <a:buSzPts val="2800"/>
            </a:pPr>
            <a:r>
              <a:rPr lang="pt-BR" dirty="0"/>
              <a:t>Passo permanece com valor grande, fazendo com que se caminhe mais rapidamente por essas regiões.</a:t>
            </a:r>
          </a:p>
        </p:txBody>
      </p:sp>
      <p:pic>
        <p:nvPicPr>
          <p:cNvPr id="4" name="Imagem 3">
            <a:extLst>
              <a:ext uri="{FF2B5EF4-FFF2-40B4-BE49-F238E27FC236}">
                <a16:creationId xmlns:a16="http://schemas.microsoft.com/office/drawing/2014/main" id="{77945669-42E4-2C98-C4D6-F949B6F6BACB}"/>
              </a:ext>
            </a:extLst>
          </p:cNvPr>
          <p:cNvPicPr>
            <a:picLocks noChangeAspect="1"/>
          </p:cNvPicPr>
          <p:nvPr/>
        </p:nvPicPr>
        <p:blipFill>
          <a:blip r:embed="rId3"/>
          <a:stretch>
            <a:fillRect/>
          </a:stretch>
        </p:blipFill>
        <p:spPr>
          <a:xfrm>
            <a:off x="821952" y="2187668"/>
            <a:ext cx="4514850" cy="3038475"/>
          </a:xfrm>
          <a:prstGeom prst="rect">
            <a:avLst/>
          </a:prstGeom>
        </p:spPr>
      </p:pic>
    </p:spTree>
    <p:extLst>
      <p:ext uri="{BB962C8B-B14F-4D97-AF65-F5344CB8AC3E}">
        <p14:creationId xmlns:p14="http://schemas.microsoft.com/office/powerpoint/2010/main" val="3086421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0"/>
          <p:cNvSpPr txBox="1">
            <a:spLocks noGrp="1"/>
          </p:cNvSpPr>
          <p:nvPr>
            <p:ph type="title"/>
          </p:nvPr>
        </p:nvSpPr>
        <p:spPr>
          <a:xfrm>
            <a:off x="838200" y="3756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683" name="Google Shape;683;p70"/>
          <p:cNvSpPr txBox="1">
            <a:spLocks noGrp="1"/>
          </p:cNvSpPr>
          <p:nvPr>
            <p:ph type="body" idx="1"/>
          </p:nvPr>
        </p:nvSpPr>
        <p:spPr>
          <a:xfrm>
            <a:off x="322729" y="1366345"/>
            <a:ext cx="11031071"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Adaptive Moment Estimation (Adam)</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
        <p:nvSpPr>
          <p:cNvPr id="5" name="CaixaDeTexto 4">
            <a:extLst>
              <a:ext uri="{FF2B5EF4-FFF2-40B4-BE49-F238E27FC236}">
                <a16:creationId xmlns:a16="http://schemas.microsoft.com/office/drawing/2014/main" id="{4CD20661-0E1F-86CB-833D-BAFF86E88271}"/>
              </a:ext>
            </a:extLst>
          </p:cNvPr>
          <p:cNvSpPr txBox="1"/>
          <p:nvPr/>
        </p:nvSpPr>
        <p:spPr>
          <a:xfrm>
            <a:off x="6147920" y="2053768"/>
            <a:ext cx="5656729" cy="4401205"/>
          </a:xfrm>
          <a:prstGeom prst="rect">
            <a:avLst/>
          </a:prstGeom>
          <a:noFill/>
        </p:spPr>
        <p:txBody>
          <a:bodyPr wrap="square">
            <a:spAutoFit/>
          </a:bodyPr>
          <a:lstStyle/>
          <a:p>
            <a:pPr indent="-457200" algn="just">
              <a:buSzPts val="2800"/>
            </a:pPr>
            <a:r>
              <a:rPr lang="pt-BR" sz="2000" dirty="0"/>
              <a:t>α - Tamanho da etapa para a otimização.</a:t>
            </a:r>
          </a:p>
          <a:p>
            <a:pPr indent="-457200" algn="just">
              <a:buSzPts val="2800"/>
            </a:pPr>
            <a:endParaRPr lang="pt-BR" sz="2000" dirty="0"/>
          </a:p>
          <a:p>
            <a:pPr indent="-457200" algn="just">
              <a:buSzPts val="2800"/>
            </a:pPr>
            <a:r>
              <a:rPr lang="pt-BR" sz="2000" dirty="0"/>
              <a:t>β₁ - Taxa de decaimento para momentum. O valor típico é 0,9, pois queremos ter alta ponderação para os gradientes mais recentes.</a:t>
            </a:r>
          </a:p>
          <a:p>
            <a:pPr indent="-457200" algn="just">
              <a:buSzPts val="2800"/>
            </a:pPr>
            <a:endParaRPr lang="pt-BR" sz="2000" dirty="0"/>
          </a:p>
          <a:p>
            <a:pPr indent="-457200" algn="just">
              <a:buSzPts val="2800"/>
            </a:pPr>
            <a:r>
              <a:rPr lang="pt-BR" sz="2000" dirty="0"/>
              <a:t>β₂ - Taxa de decaimento para gradientes quadrados. O valor típico é 0,999. Isso ocorre porque 0,999 captura a memória de longo prazo de gradientes. Queremos uma estimativa estável da variância.</a:t>
            </a:r>
          </a:p>
          <a:p>
            <a:pPr indent="-457200" algn="just">
              <a:buSzPts val="2800"/>
            </a:pPr>
            <a:endParaRPr lang="pt-BR" sz="2000" dirty="0"/>
          </a:p>
          <a:p>
            <a:pPr indent="-457200" algn="just">
              <a:buSzPts val="2800"/>
            </a:pPr>
            <a:r>
              <a:rPr lang="pt-BR" sz="2000" dirty="0"/>
              <a:t>ε - Valor pequeno para evitar a divisão por zero. Geralmente é em torno de 1e-8.</a:t>
            </a:r>
          </a:p>
        </p:txBody>
      </p:sp>
      <p:pic>
        <p:nvPicPr>
          <p:cNvPr id="9" name="Imagem 8">
            <a:extLst>
              <a:ext uri="{FF2B5EF4-FFF2-40B4-BE49-F238E27FC236}">
                <a16:creationId xmlns:a16="http://schemas.microsoft.com/office/drawing/2014/main" id="{2FC5ACA8-53AA-D26C-99C4-8BEA8BA8528E}"/>
              </a:ext>
            </a:extLst>
          </p:cNvPr>
          <p:cNvPicPr>
            <a:picLocks noChangeAspect="1"/>
          </p:cNvPicPr>
          <p:nvPr/>
        </p:nvPicPr>
        <p:blipFill rotWithShape="1">
          <a:blip r:embed="rId3"/>
          <a:srcRect t="3628"/>
          <a:stretch/>
        </p:blipFill>
        <p:spPr>
          <a:xfrm>
            <a:off x="387350" y="1941348"/>
            <a:ext cx="5695950" cy="4929352"/>
          </a:xfrm>
          <a:prstGeom prst="rect">
            <a:avLst/>
          </a:prstGeom>
        </p:spPr>
      </p:pic>
    </p:spTree>
    <p:extLst>
      <p:ext uri="{BB962C8B-B14F-4D97-AF65-F5344CB8AC3E}">
        <p14:creationId xmlns:p14="http://schemas.microsoft.com/office/powerpoint/2010/main" val="1289163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693" name="Google Shape;693;p7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
        <p:nvSpPr>
          <p:cNvPr id="694" name="Google Shape;694;p71"/>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695" name="Google Shape;695;p71"/>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pt-BR" sz="2800">
                <a:solidFill>
                  <a:schemeClr val="dk1"/>
                </a:solidFill>
                <a:latin typeface="Calibri"/>
                <a:ea typeface="Calibri"/>
                <a:cs typeface="Calibri"/>
                <a:sym typeface="Calibri"/>
              </a:rPr>
              <a:t>Ao utilizar o optimizador do edge impulse através deste botão abaixo:</a:t>
            </a:r>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r>
              <a:rPr lang="pt-BR" sz="2800">
                <a:solidFill>
                  <a:schemeClr val="dk1"/>
                </a:solidFill>
                <a:latin typeface="Calibri"/>
                <a:ea typeface="Calibri"/>
                <a:cs typeface="Calibri"/>
                <a:sym typeface="Calibri"/>
              </a:rPr>
              <a:t>Você estaria habilitando um passo de aprendizado, função de erro e optimizador específico definido pelo edgeimpulse, que utiliza o </a:t>
            </a:r>
            <a:r>
              <a:rPr lang="pt-BR" sz="2800" b="1" i="1">
                <a:solidFill>
                  <a:schemeClr val="dk1"/>
                </a:solidFill>
                <a:latin typeface="Calibri"/>
                <a:ea typeface="Calibri"/>
                <a:cs typeface="Calibri"/>
                <a:sym typeface="Calibri"/>
              </a:rPr>
              <a:t>VELO</a:t>
            </a:r>
            <a:r>
              <a:rPr lang="pt-BR" sz="2800">
                <a:solidFill>
                  <a:schemeClr val="dk1"/>
                </a:solidFill>
                <a:latin typeface="Calibri"/>
                <a:ea typeface="Calibri"/>
                <a:cs typeface="Calibri"/>
                <a:sym typeface="Calibri"/>
              </a:rPr>
              <a:t>. Veja no slide a seguir.</a:t>
            </a:r>
            <a:endParaRPr/>
          </a:p>
        </p:txBody>
      </p:sp>
      <p:pic>
        <p:nvPicPr>
          <p:cNvPr id="696" name="Google Shape;696;p71"/>
          <p:cNvPicPr preferRelativeResize="0"/>
          <p:nvPr/>
        </p:nvPicPr>
        <p:blipFill rotWithShape="1">
          <a:blip r:embed="rId3">
            <a:alphaModFix/>
          </a:blip>
          <a:srcRect b="36916"/>
          <a:stretch/>
        </p:blipFill>
        <p:spPr>
          <a:xfrm>
            <a:off x="1143000" y="2554603"/>
            <a:ext cx="5153744" cy="1748793"/>
          </a:xfrm>
          <a:prstGeom prst="rect">
            <a:avLst/>
          </a:prstGeom>
          <a:noFill/>
          <a:ln>
            <a:noFill/>
          </a:ln>
        </p:spPr>
      </p:pic>
      <p:sp>
        <p:nvSpPr>
          <p:cNvPr id="697" name="Google Shape;697;p71"/>
          <p:cNvSpPr/>
          <p:nvPr/>
        </p:nvSpPr>
        <p:spPr>
          <a:xfrm>
            <a:off x="4169664" y="3852673"/>
            <a:ext cx="536448" cy="45072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6" name="Google Shape;706;p7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7" name="Google Shape;707;p7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 O </a:t>
            </a:r>
            <a:r>
              <a:rPr lang="pt-BR" b="1" dirty="0"/>
              <a:t>VELO</a:t>
            </a:r>
            <a:r>
              <a:rPr lang="pt-BR" dirty="0"/>
              <a:t> é um </a:t>
            </a:r>
            <a:r>
              <a:rPr lang="pt-BR" dirty="0" err="1"/>
              <a:t>optimizador</a:t>
            </a:r>
            <a:r>
              <a:rPr lang="pt-BR" dirty="0"/>
              <a:t> aprendido que utiliza um LSTM para realizar o passo de atualização. O otimizador é </a:t>
            </a:r>
            <a:r>
              <a:rPr lang="pt-BR" b="1" dirty="0"/>
              <a:t>SGD</a:t>
            </a:r>
            <a:r>
              <a:rPr lang="pt-BR" dirty="0"/>
              <a:t>, e a função de perda é a função de perda do </a:t>
            </a:r>
            <a:r>
              <a:rPr lang="pt-BR" dirty="0" err="1"/>
              <a:t>keras</a:t>
            </a:r>
            <a:r>
              <a:rPr lang="pt-BR" dirty="0"/>
              <a:t>, analisada a partir de cada lote, similar ao que ocorre com MobileNetv2. A função de perda ainda continua sendo a </a:t>
            </a:r>
            <a:r>
              <a:rPr lang="pt-BR" b="1" i="1" dirty="0" err="1"/>
              <a:t>cross</a:t>
            </a:r>
            <a:r>
              <a:rPr lang="pt-BR" b="1" i="1" dirty="0"/>
              <a:t> </a:t>
            </a:r>
            <a:r>
              <a:rPr lang="pt-BR" b="1" i="1" dirty="0" err="1"/>
              <a:t>entropy</a:t>
            </a:r>
            <a:r>
              <a:rPr lang="pt-BR" b="1" i="1" dirty="0"/>
              <a:t> </a:t>
            </a:r>
            <a:r>
              <a:rPr lang="pt-BR" b="1" i="1" dirty="0" err="1"/>
              <a:t>loss</a:t>
            </a:r>
            <a:r>
              <a:rPr lang="pt-BR" dirty="0"/>
              <a:t>, porém através de um algoritmo específico modificado. Ao se utilizar </a:t>
            </a:r>
            <a:r>
              <a:rPr lang="pt-BR" b="1" i="1" dirty="0"/>
              <a:t>VELO, </a:t>
            </a:r>
            <a:r>
              <a:rPr lang="pt-BR" dirty="0"/>
              <a:t> é importante o valor de Batch </a:t>
            </a:r>
            <a:r>
              <a:rPr lang="pt-BR" dirty="0" err="1"/>
              <a:t>Size</a:t>
            </a:r>
            <a:r>
              <a:rPr lang="pt-BR" dirty="0"/>
              <a:t> ser pequeno pois pode implicar em erro durante o treinamento.</a:t>
            </a:r>
            <a:endParaRPr b="1" i="1" dirty="0"/>
          </a:p>
          <a:p>
            <a:pPr marL="0" lvl="0" indent="0" algn="l" rtl="0">
              <a:lnSpc>
                <a:spcPct val="90000"/>
              </a:lnSpc>
              <a:spcBef>
                <a:spcPts val="1000"/>
              </a:spcBef>
              <a:spcAft>
                <a:spcPts val="0"/>
              </a:spcAft>
              <a:buClr>
                <a:schemeClr val="dk1"/>
              </a:buClr>
              <a:buSzPts val="2800"/>
              <a:buNone/>
            </a:pPr>
            <a:endParaRPr dirty="0"/>
          </a:p>
        </p:txBody>
      </p:sp>
      <p:pic>
        <p:nvPicPr>
          <p:cNvPr id="708" name="Google Shape;708;p72"/>
          <p:cNvPicPr preferRelativeResize="0"/>
          <p:nvPr/>
        </p:nvPicPr>
        <p:blipFill rotWithShape="1">
          <a:blip r:embed="rId3">
            <a:alphaModFix/>
          </a:blip>
          <a:srcRect/>
          <a:stretch/>
        </p:blipFill>
        <p:spPr>
          <a:xfrm>
            <a:off x="2213062" y="4739568"/>
            <a:ext cx="7765875" cy="53956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Utiliza apenas um exemplo do conjunto de treinamento (i.e., 𝑀 = 1) para</a:t>
            </a:r>
          </a:p>
          <a:p>
            <a:pPr marL="0" lvl="0" indent="0" algn="just" rtl="0">
              <a:lnSpc>
                <a:spcPct val="90000"/>
              </a:lnSpc>
              <a:spcBef>
                <a:spcPts val="0"/>
              </a:spcBef>
              <a:spcAft>
                <a:spcPts val="0"/>
              </a:spcAft>
              <a:buClr>
                <a:schemeClr val="dk1"/>
              </a:buClr>
              <a:buSzPts val="2800"/>
              <a:buNone/>
            </a:pPr>
            <a:r>
              <a:rPr lang="pt-BR" dirty="0"/>
              <a:t>calcular uma estimativa estocástica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Versão estocástica pois a cada iteração toma-se uma amostra aleatória do</a:t>
            </a:r>
          </a:p>
          <a:p>
            <a:pPr marL="0" lvl="0" indent="0" algn="just" rtl="0">
              <a:lnSpc>
                <a:spcPct val="90000"/>
              </a:lnSpc>
              <a:spcBef>
                <a:spcPts val="0"/>
              </a:spcBef>
              <a:spcAft>
                <a:spcPts val="0"/>
              </a:spcAft>
              <a:buClr>
                <a:schemeClr val="dk1"/>
              </a:buClr>
              <a:buSzPts val="2800"/>
              <a:buNone/>
            </a:pPr>
            <a:r>
              <a:rPr lang="pt-BR" dirty="0"/>
              <a:t>conjunto para calcular a estimativa do gradiente.</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Quando os dados de treinamento são ruidosos, a estimativa do</a:t>
            </a:r>
          </a:p>
          <a:p>
            <a:pPr marL="0" lvl="0" indent="0" algn="just" rtl="0">
              <a:lnSpc>
                <a:spcPct val="90000"/>
              </a:lnSpc>
              <a:spcBef>
                <a:spcPts val="0"/>
              </a:spcBef>
              <a:spcAft>
                <a:spcPts val="0"/>
              </a:spcAft>
              <a:buClr>
                <a:schemeClr val="dk1"/>
              </a:buClr>
              <a:buSzPts val="2800"/>
              <a:buNone/>
            </a:pPr>
            <a:r>
              <a:rPr lang="pt-BR" dirty="0"/>
              <a:t>gradiente é ruidosa, fazendo com que a convergência não ocorra ou não</a:t>
            </a:r>
          </a:p>
          <a:p>
            <a:pPr marL="0" lvl="0" indent="0" algn="just" rtl="0">
              <a:lnSpc>
                <a:spcPct val="90000"/>
              </a:lnSpc>
              <a:spcBef>
                <a:spcPts val="0"/>
              </a:spcBef>
              <a:spcAft>
                <a:spcPts val="0"/>
              </a:spcAft>
              <a:buClr>
                <a:schemeClr val="dk1"/>
              </a:buClr>
              <a:buSzPts val="2800"/>
              <a:buNone/>
            </a:pPr>
            <a:r>
              <a:rPr lang="pt-BR" dirty="0"/>
              <a:t>seja garantida.</a:t>
            </a:r>
          </a:p>
          <a:p>
            <a:pPr marL="0" lvl="0" indent="0" algn="just" rtl="0">
              <a:lnSpc>
                <a:spcPct val="90000"/>
              </a:lnSpc>
              <a:spcBef>
                <a:spcPts val="0"/>
              </a:spcBef>
              <a:spcAft>
                <a:spcPts val="0"/>
              </a:spcAft>
              <a:buClr>
                <a:schemeClr val="dk1"/>
              </a:buClr>
              <a:buSzPts val="2800"/>
              <a:buNone/>
            </a:pPr>
            <a:endParaRPr lang="pt-BR" dirty="0"/>
          </a:p>
          <a:p>
            <a:pPr indent="-457200" algn="just">
              <a:spcBef>
                <a:spcPts val="0"/>
              </a:spcBef>
              <a:buSzPts val="2800"/>
            </a:pPr>
            <a:r>
              <a:rPr lang="pt-BR" dirty="0"/>
              <a:t>Entretanto, é mais rápido e usa menos CPU e memória do que o GDB.</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spTree>
    <p:extLst>
      <p:ext uri="{BB962C8B-B14F-4D97-AF65-F5344CB8AC3E}">
        <p14:creationId xmlns:p14="http://schemas.microsoft.com/office/powerpoint/2010/main" val="3989403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r>
                  <a:rPr lang="pt-BR" dirty="0"/>
                  <a:t>𝒂 - inicializa em um ponto qualquer do espaço de pesos loop até convergir ou atingir o número máximo de iterações, ou repetir.</a:t>
                </a:r>
              </a:p>
              <a:p>
                <a:pPr marL="0" lvl="0" indent="0" algn="just" rtl="0">
                  <a:lnSpc>
                    <a:spcPct val="90000"/>
                  </a:lnSpc>
                  <a:spcBef>
                    <a:spcPts val="1000"/>
                  </a:spcBef>
                  <a:spcAft>
                    <a:spcPts val="0"/>
                  </a:spcAft>
                  <a:buClr>
                    <a:schemeClr val="dk1"/>
                  </a:buClr>
                  <a:buSzPts val="2800"/>
                  <a:buNone/>
                </a:pPr>
                <a14:m>
                  <m:oMath xmlns:m="http://schemas.openxmlformats.org/officeDocument/2006/math">
                    <m:r>
                      <m:rPr>
                        <m:sty m:val="p"/>
                      </m:rPr>
                      <a:rPr lang="el-GR" sz="2800" b="0" i="1" smtClean="0">
                        <a:latin typeface="Cambria Math" panose="02040503050406030204" pitchFamily="18" charset="0"/>
                      </a:rPr>
                      <m:t>α</m:t>
                    </m:r>
                  </m:oMath>
                </a14:m>
                <a:r>
                  <a:rPr lang="pt-BR" dirty="0"/>
                  <a:t>  -   tamanho do passo de aprendizado ou taxa. Peso atual é a, e assim inicializado, ou continuo após atualizado.</a:t>
                </a:r>
              </a:p>
              <a:p>
                <a:pPr marL="0" lvl="0" indent="0" algn="just" rtl="0">
                  <a:lnSpc>
                    <a:spcPct val="90000"/>
                  </a:lnSpc>
                  <a:spcBef>
                    <a:spcPts val="1000"/>
                  </a:spcBef>
                  <a:spcAft>
                    <a:spcPts val="0"/>
                  </a:spcAft>
                  <a:buClr>
                    <a:schemeClr val="dk1"/>
                  </a:buClr>
                  <a:buSzPts val="2800"/>
                  <a:buNone/>
                </a:pPr>
                <a:r>
                  <a:rPr lang="pt-BR" dirty="0"/>
                  <a:t>Se o peso atual está a esquerda do mínimo, o termo de atualização, faz com que o novo peso seja maior do que o anterior. </a:t>
                </a:r>
              </a:p>
              <a:p>
                <a:pPr marL="0" lvl="0" indent="0" algn="just" rtl="0">
                  <a:lnSpc>
                    <a:spcPct val="90000"/>
                  </a:lnSpc>
                  <a:spcBef>
                    <a:spcPts val="1000"/>
                  </a:spcBef>
                  <a:spcAft>
                    <a:spcPts val="0"/>
                  </a:spcAft>
                  <a:buClr>
                    <a:schemeClr val="dk1"/>
                  </a:buClr>
                  <a:buSzPts val="2800"/>
                  <a:buNone/>
                </a:pPr>
                <a:r>
                  <a:rPr lang="pt-BR" dirty="0"/>
                  <a:t>Se o peso atual está a direita do mínimo, o termo de atualização faz com que o novo peso seja menor do que o anterior.</a:t>
                </a:r>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mc:Choice>
        <mc:Fallback>
          <p:sp>
            <p:nvSpPr>
              <p:cNvPr id="4" name="Google Shape;683;p70">
                <a:extLst>
                  <a:ext uri="{FF2B5EF4-FFF2-40B4-BE49-F238E27FC236}">
                    <a16:creationId xmlns:a16="http://schemas.microsoft.com/office/drawing/2014/main" id="{1B0A1D36-F31E-34B1-941D-6DE32F0281D4}"/>
                  </a:ext>
                </a:extLst>
              </p:cNvPr>
              <p:cNvSpPr txBox="1">
                <a:spLocks noGrp="1" noRot="1" noChangeAspect="1" noMove="1" noResize="1" noEditPoints="1" noAdjustHandles="1" noChangeArrowheads="1" noChangeShapeType="1" noTextEdit="1"/>
              </p:cNvSpPr>
              <p:nvPr>
                <p:ph type="body" idx="1"/>
              </p:nvPr>
            </p:nvSpPr>
            <p:spPr>
              <a:xfrm>
                <a:off x="838200" y="1366345"/>
                <a:ext cx="10515600" cy="4929352"/>
              </a:xfrm>
              <a:prstGeom prst="rect">
                <a:avLst/>
              </a:prstGeom>
              <a:blipFill>
                <a:blip r:embed="rId3"/>
                <a:stretch>
                  <a:fillRect l="-1101" t="-3090" r="-986" b="-2225"/>
                </a:stretch>
              </a:blipFill>
              <a:ln>
                <a:no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CEEF25FE-07DD-447A-F312-C93951672756}"/>
                  </a:ext>
                </a:extLst>
              </p:cNvPr>
              <p:cNvSpPr txBox="1"/>
              <p:nvPr/>
            </p:nvSpPr>
            <p:spPr>
              <a:xfrm>
                <a:off x="1403016" y="1759285"/>
                <a:ext cx="82160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r>
                        <a:rPr lang="pt-BR" sz="2800" b="0" i="1" smtClean="0">
                          <a:latin typeface="Cambria Math" panose="02040503050406030204" pitchFamily="18" charset="0"/>
                        </a:rPr>
                        <m:t>2</m:t>
                      </m:r>
                      <m:d>
                        <m:dPr>
                          <m:begChr m:val="["/>
                          <m:endChr m:val="]"/>
                          <m:ctrlPr>
                            <a:rPr lang="pt-BR" sz="2800" b="0" i="1" smtClean="0">
                              <a:latin typeface="Cambria Math" panose="02040503050406030204" pitchFamily="18" charset="0"/>
                            </a:rPr>
                          </m:ctrlPr>
                        </m:dPr>
                        <m:e>
                          <m:r>
                            <a:rPr lang="pt-BR" sz="2800" b="0" i="1" smtClean="0">
                              <a:latin typeface="Cambria Math" panose="02040503050406030204" pitchFamily="18" charset="0"/>
                            </a:rPr>
                            <m:t>𝑦</m:t>
                          </m:r>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r>
                            <a:rPr lang="pt-BR" sz="2800" b="0" i="1" smtClean="0">
                              <a:latin typeface="Cambria Math" panose="02040503050406030204" pitchFamily="18" charset="0"/>
                            </a:rPr>
                            <m:t>−</m:t>
                          </m:r>
                          <m:acc>
                            <m:accPr>
                              <m:chr m:val="̂"/>
                              <m:ctrlPr>
                                <a:rPr lang="pt-BR" sz="2800" b="0" i="1" smtClean="0">
                                  <a:solidFill>
                                    <a:srgbClr val="836967"/>
                                  </a:solidFill>
                                  <a:latin typeface="Cambria Math" panose="02040503050406030204" pitchFamily="18" charset="0"/>
                                </a:rPr>
                              </m:ctrlPr>
                            </m:accPr>
                            <m:e>
                              <m:r>
                                <a:rPr lang="pt-BR" sz="2800" b="0" i="1" smtClean="0">
                                  <a:latin typeface="Cambria Math" panose="02040503050406030204" pitchFamily="18" charset="0"/>
                                </a:rPr>
                                <m:t>𝑦</m:t>
                              </m:r>
                            </m:e>
                          </m:acc>
                          <m:d>
                            <m:dPr>
                              <m:ctrlPr>
                                <a:rPr lang="pt-BR" sz="2800" b="0" i="1" smtClean="0">
                                  <a:latin typeface="Cambria Math" panose="02040503050406030204" pitchFamily="18" charset="0"/>
                                </a:rPr>
                              </m:ctrlPr>
                            </m:dPr>
                            <m:e>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e>
                          </m:d>
                        </m:e>
                      </m:d>
                      <m:r>
                        <a:rPr lang="pt-BR" sz="2800" b="0" i="1" smtClean="0">
                          <a:latin typeface="Cambria Math" panose="02040503050406030204" pitchFamily="18" charset="0"/>
                        </a:rPr>
                        <m:t>𝑥</m:t>
                      </m:r>
                      <m:r>
                        <a:rPr lang="pt-BR" sz="2800" b="0" i="1"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𝑛</m:t>
                          </m:r>
                        </m:e>
                        <m:sub>
                          <m:r>
                            <a:rPr lang="pt-BR" sz="2800" b="0" i="1" smtClean="0">
                              <a:latin typeface="Cambria Math" panose="02040503050406030204" pitchFamily="18" charset="0"/>
                            </a:rPr>
                            <m:t>𝑟𝑎𝑛𝑑𝑜𝑚</m:t>
                          </m:r>
                        </m:sub>
                      </m:sSub>
                      <m:r>
                        <a:rPr lang="pt-BR" sz="2800" b="0" i="1" smtClean="0">
                          <a:latin typeface="Cambria Math" panose="02040503050406030204" pitchFamily="18" charset="0"/>
                        </a:rPr>
                        <m:t>)</m:t>
                      </m:r>
                    </m:oMath>
                  </m:oMathPara>
                </a14:m>
                <a:endParaRPr lang="pt-BR" sz="2800" dirty="0"/>
              </a:p>
            </p:txBody>
          </p:sp>
        </mc:Choice>
        <mc:Fallback>
          <p:sp>
            <p:nvSpPr>
              <p:cNvPr id="8" name="CaixaDeTexto 7">
                <a:extLst>
                  <a:ext uri="{FF2B5EF4-FFF2-40B4-BE49-F238E27FC236}">
                    <a16:creationId xmlns:a16="http://schemas.microsoft.com/office/drawing/2014/main" id="{CEEF25FE-07DD-447A-F312-C93951672756}"/>
                  </a:ext>
                </a:extLst>
              </p:cNvPr>
              <p:cNvSpPr txBox="1">
                <a:spLocks noRot="1" noChangeAspect="1" noMove="1" noResize="1" noEditPoints="1" noAdjustHandles="1" noChangeArrowheads="1" noChangeShapeType="1" noTextEdit="1"/>
              </p:cNvSpPr>
              <p:nvPr/>
            </p:nvSpPr>
            <p:spPr>
              <a:xfrm>
                <a:off x="1403016" y="1759285"/>
                <a:ext cx="8216095" cy="43088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 name="CaixaDeTexto 1">
                <a:extLst>
                  <a:ext uri="{FF2B5EF4-FFF2-40B4-BE49-F238E27FC236}">
                    <a16:creationId xmlns:a16="http://schemas.microsoft.com/office/drawing/2014/main" id="{1E88F343-D5BC-BF08-A497-5ECC1DB26206}"/>
                  </a:ext>
                </a:extLst>
              </p:cNvPr>
              <p:cNvSpPr txBox="1"/>
              <p:nvPr/>
            </p:nvSpPr>
            <p:spPr>
              <a:xfrm>
                <a:off x="1403016" y="2258769"/>
                <a:ext cx="6284477" cy="12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𝑎</m:t>
                      </m:r>
                      <m:r>
                        <a:rPr lang="pt-BR" sz="2800" b="0" i="1" smtClean="0">
                          <a:latin typeface="Cambria Math" panose="02040503050406030204" pitchFamily="18" charset="0"/>
                        </a:rPr>
                        <m:t>=</m:t>
                      </m:r>
                      <m:r>
                        <a:rPr lang="pt-BR" sz="2800" b="0" i="1" smtClean="0">
                          <a:latin typeface="Cambria Math" panose="02040503050406030204" pitchFamily="18" charset="0"/>
                        </a:rPr>
                        <m:t>𝑎</m:t>
                      </m:r>
                      <m:r>
                        <a:rPr lang="pt-BR" sz="2800" b="0" i="1" smtClean="0">
                          <a:latin typeface="Cambria Math" panose="02040503050406030204" pitchFamily="18" charset="0"/>
                        </a:rPr>
                        <m:t>+ </m:t>
                      </m:r>
                      <m:r>
                        <m:rPr>
                          <m:sty m:val="p"/>
                        </m:rPr>
                        <a:rPr lang="el-GR" sz="2800" b="0" i="1" smtClean="0">
                          <a:latin typeface="Cambria Math" panose="02040503050406030204" pitchFamily="18" charset="0"/>
                        </a:rPr>
                        <m:t>α</m:t>
                      </m:r>
                      <m:r>
                        <a:rPr lang="pt-BR" sz="2800" b="0" i="1" smtClean="0">
                          <a:latin typeface="Cambria Math" panose="02040503050406030204" pitchFamily="18" charset="0"/>
                        </a:rPr>
                        <m:t>∗</m:t>
                      </m:r>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2</m:t>
                          </m:r>
                        </m:num>
                        <m:den>
                          <m:r>
                            <a:rPr lang="pt-BR" sz="2800" b="0" i="1" smtClean="0">
                              <a:latin typeface="Cambria Math" panose="02040503050406030204" pitchFamily="18" charset="0"/>
                            </a:rPr>
                            <m:t>𝑀𝐵</m:t>
                          </m:r>
                        </m:den>
                      </m:f>
                      <m:nary>
                        <m:naryPr>
                          <m:chr m:val="∑"/>
                          <m:limLoc m:val="undOvr"/>
                          <m:grow m:val="on"/>
                          <m:ctrlPr>
                            <a:rPr lang="pt-BR" sz="2800" b="0" i="1" smtClean="0">
                              <a:latin typeface="Cambria Math" panose="02040503050406030204" pitchFamily="18" charset="0"/>
                            </a:rPr>
                          </m:ctrlPr>
                        </m:naryPr>
                        <m:sub>
                          <m:r>
                            <m:rPr>
                              <m:brk/>
                              <m:aln/>
                            </m:rPr>
                            <a:rPr lang="pt-BR" sz="2800" b="0" i="1" smtClean="0">
                              <a:latin typeface="Cambria Math" panose="02040503050406030204" pitchFamily="18" charset="0"/>
                            </a:rPr>
                            <m:t>𝑛</m:t>
                          </m:r>
                          <m:r>
                            <a:rPr lang="pt-BR" sz="2800" b="0" i="1" smtClean="0">
                              <a:latin typeface="Cambria Math" panose="02040503050406030204" pitchFamily="18" charset="0"/>
                            </a:rPr>
                            <m:t>=</m:t>
                          </m:r>
                          <m:r>
                            <a:rPr lang="pt-BR" sz="2800" b="0" i="1" smtClean="0">
                              <a:latin typeface="Cambria Math" panose="02040503050406030204" pitchFamily="18" charset="0"/>
                            </a:rPr>
                            <m:t>0</m:t>
                          </m:r>
                        </m:sub>
                        <m:sup>
                          <m:r>
                            <a:rPr lang="pt-BR" sz="2800" b="0" i="1" smtClean="0">
                              <a:latin typeface="Cambria Math" panose="02040503050406030204" pitchFamily="18" charset="0"/>
                            </a:rPr>
                            <m:t>𝑀𝐵</m:t>
                          </m:r>
                          <m:r>
                            <a:rPr lang="pt-BR" sz="2800" b="0" i="1" smtClean="0">
                              <a:latin typeface="Cambria Math" panose="02040503050406030204" pitchFamily="18" charset="0"/>
                            </a:rPr>
                            <m:t> −</m:t>
                          </m:r>
                          <m:r>
                            <a:rPr lang="pt-BR" sz="2800" b="0" i="1" smtClean="0">
                              <a:latin typeface="Cambria Math" panose="02040503050406030204" pitchFamily="18" charset="0"/>
                            </a:rPr>
                            <m:t>1</m:t>
                          </m:r>
                        </m:sup>
                        <m:e>
                          <m:d>
                            <m:dPr>
                              <m:begChr m:val="["/>
                              <m:endChr m:val="]"/>
                              <m:ctrlPr>
                                <a:rPr lang="pt-BR" sz="2800" i="1">
                                  <a:latin typeface="Cambria Math" panose="02040503050406030204" pitchFamily="18" charset="0"/>
                                </a:rPr>
                              </m:ctrlPr>
                            </m:dPr>
                            <m:e>
                              <m:r>
                                <a:rPr lang="pt-BR" sz="2800" i="1">
                                  <a:latin typeface="Cambria Math" panose="02040503050406030204" pitchFamily="18" charset="0"/>
                                </a:rPr>
                                <m:t>𝑦</m:t>
                              </m:r>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r>
                                <a:rPr lang="pt-BR" sz="2800" i="1">
                                  <a:latin typeface="Cambria Math" panose="02040503050406030204" pitchFamily="18" charset="0"/>
                                </a:rPr>
                                <m:t>−</m:t>
                              </m:r>
                              <m:acc>
                                <m:accPr>
                                  <m:chr m:val="̂"/>
                                  <m:ctrlPr>
                                    <a:rPr lang="pt-BR" sz="2800" i="1">
                                      <a:solidFill>
                                        <a:srgbClr val="836967"/>
                                      </a:solidFill>
                                      <a:latin typeface="Cambria Math" panose="02040503050406030204" pitchFamily="18" charset="0"/>
                                    </a:rPr>
                                  </m:ctrlPr>
                                </m:accPr>
                                <m:e>
                                  <m:r>
                                    <a:rPr lang="pt-BR" sz="2800" i="1">
                                      <a:latin typeface="Cambria Math" panose="02040503050406030204" pitchFamily="18" charset="0"/>
                                    </a:rPr>
                                    <m:t>𝑦</m:t>
                                  </m:r>
                                </m:e>
                              </m:acc>
                              <m:d>
                                <m:dPr>
                                  <m:ctrlPr>
                                    <a:rPr lang="pt-BR" sz="2800" i="1">
                                      <a:latin typeface="Cambria Math" panose="02040503050406030204" pitchFamily="18" charset="0"/>
                                    </a:rPr>
                                  </m:ctrlPr>
                                </m:dPr>
                                <m:e>
                                  <m:r>
                                    <a:rPr lang="pt-BR" sz="2800" b="0" i="1" smtClean="0">
                                      <a:latin typeface="Cambria Math" panose="02040503050406030204" pitchFamily="18" charset="0"/>
                                    </a:rPr>
                                    <m:t>𝑛</m:t>
                                  </m:r>
                                </m:e>
                              </m:d>
                            </m:e>
                          </m:d>
                          <m:r>
                            <a:rPr lang="pt-BR" sz="2800" i="1">
                              <a:latin typeface="Cambria Math" panose="02040503050406030204" pitchFamily="18" charset="0"/>
                            </a:rPr>
                            <m:t>𝑥</m:t>
                          </m:r>
                          <m:r>
                            <a:rPr lang="pt-BR" sz="2800" i="1">
                              <a:latin typeface="Cambria Math" panose="02040503050406030204" pitchFamily="18" charset="0"/>
                            </a:rPr>
                            <m:t>(</m:t>
                          </m:r>
                          <m:r>
                            <a:rPr lang="pt-BR" sz="2800" b="0" i="1" smtClean="0">
                              <a:latin typeface="Cambria Math" panose="02040503050406030204" pitchFamily="18" charset="0"/>
                            </a:rPr>
                            <m:t>𝑛</m:t>
                          </m:r>
                          <m:r>
                            <a:rPr lang="pt-BR" sz="2800" i="1">
                              <a:latin typeface="Cambria Math" panose="02040503050406030204" pitchFamily="18" charset="0"/>
                            </a:rPr>
                            <m:t>)</m:t>
                          </m:r>
                        </m:e>
                      </m:nary>
                    </m:oMath>
                  </m:oMathPara>
                </a14:m>
                <a:endParaRPr lang="pt-BR" sz="2800" dirty="0"/>
              </a:p>
            </p:txBody>
          </p:sp>
        </mc:Choice>
        <mc:Fallback>
          <p:sp>
            <p:nvSpPr>
              <p:cNvPr id="2" name="CaixaDeTexto 1">
                <a:extLst>
                  <a:ext uri="{FF2B5EF4-FFF2-40B4-BE49-F238E27FC236}">
                    <a16:creationId xmlns:a16="http://schemas.microsoft.com/office/drawing/2014/main" id="{1E88F343-D5BC-BF08-A497-5ECC1DB26206}"/>
                  </a:ext>
                </a:extLst>
              </p:cNvPr>
              <p:cNvSpPr txBox="1">
                <a:spLocks noRot="1" noChangeAspect="1" noMove="1" noResize="1" noEditPoints="1" noAdjustHandles="1" noChangeArrowheads="1" noChangeShapeType="1" noTextEdit="1"/>
              </p:cNvSpPr>
              <p:nvPr/>
            </p:nvSpPr>
            <p:spPr>
              <a:xfrm>
                <a:off x="1403016" y="2258769"/>
                <a:ext cx="6284477" cy="1211935"/>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88789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04" name="Google Shape;704;p72"/>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05" name="Google Shape;705;p72"/>
          <p:cNvSpPr txBox="1"/>
          <p:nvPr/>
        </p:nvSpPr>
        <p:spPr>
          <a:xfrm>
            <a:off x="1214644" y="2071983"/>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4" name="Google Shape;683;p70">
            <a:extLst>
              <a:ext uri="{FF2B5EF4-FFF2-40B4-BE49-F238E27FC236}">
                <a16:creationId xmlns:a16="http://schemas.microsoft.com/office/drawing/2014/main" id="{1B0A1D36-F31E-34B1-941D-6DE32F0281D4}"/>
              </a:ext>
            </a:extLst>
          </p:cNvPr>
          <p:cNvSpPr txBox="1">
            <a:spLocks noGrp="1"/>
          </p:cNvSpPr>
          <p:nvPr>
            <p:ph type="body" idx="1"/>
          </p:nvPr>
        </p:nvSpPr>
        <p:spPr>
          <a:xfrm>
            <a:off x="838200" y="1366345"/>
            <a:ext cx="10515600" cy="4929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Stochastic Gradient Descent – (SGD) – </a:t>
            </a:r>
            <a:r>
              <a:rPr lang="pt-BR" b="1" dirty="0">
                <a:solidFill>
                  <a:schemeClr val="accent1">
                    <a:lumMod val="75000"/>
                  </a:schemeClr>
                </a:solidFill>
              </a:rPr>
              <a:t>validação ou teste</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lang="pt-BR" dirty="0"/>
          </a:p>
        </p:txBody>
      </p:sp>
      <p:pic>
        <p:nvPicPr>
          <p:cNvPr id="3" name="Imagem 2">
            <a:extLst>
              <a:ext uri="{FF2B5EF4-FFF2-40B4-BE49-F238E27FC236}">
                <a16:creationId xmlns:a16="http://schemas.microsoft.com/office/drawing/2014/main" id="{DC7858BF-F171-A126-18FB-260588764DB3}"/>
              </a:ext>
            </a:extLst>
          </p:cNvPr>
          <p:cNvPicPr>
            <a:picLocks noChangeAspect="1"/>
          </p:cNvPicPr>
          <p:nvPr/>
        </p:nvPicPr>
        <p:blipFill rotWithShape="1">
          <a:blip r:embed="rId3"/>
          <a:srcRect b="36225"/>
          <a:stretch/>
        </p:blipFill>
        <p:spPr>
          <a:xfrm>
            <a:off x="461756" y="1966464"/>
            <a:ext cx="7156458" cy="4203895"/>
          </a:xfrm>
          <a:prstGeom prst="rect">
            <a:avLst/>
          </a:prstGeom>
        </p:spPr>
      </p:pic>
      <p:pic>
        <p:nvPicPr>
          <p:cNvPr id="5" name="Imagem 4">
            <a:extLst>
              <a:ext uri="{FF2B5EF4-FFF2-40B4-BE49-F238E27FC236}">
                <a16:creationId xmlns:a16="http://schemas.microsoft.com/office/drawing/2014/main" id="{DE3F0AEB-D98F-547F-EA8F-2B854659369D}"/>
              </a:ext>
            </a:extLst>
          </p:cNvPr>
          <p:cNvPicPr>
            <a:picLocks noChangeAspect="1"/>
          </p:cNvPicPr>
          <p:nvPr/>
        </p:nvPicPr>
        <p:blipFill rotWithShape="1">
          <a:blip r:embed="rId3"/>
          <a:srcRect l="9056" t="68599"/>
          <a:stretch/>
        </p:blipFill>
        <p:spPr>
          <a:xfrm>
            <a:off x="5562600" y="3618688"/>
            <a:ext cx="6096000" cy="1938683"/>
          </a:xfrm>
          <a:prstGeom prst="rect">
            <a:avLst/>
          </a:prstGeom>
        </p:spPr>
      </p:pic>
    </p:spTree>
    <p:extLst>
      <p:ext uri="{BB962C8B-B14F-4D97-AF65-F5344CB8AC3E}">
        <p14:creationId xmlns:p14="http://schemas.microsoft.com/office/powerpoint/2010/main" val="3462115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15" name="Google Shape;715;p73"/>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6" name="Google Shape;716;p73"/>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17" name="Google Shape;717;p7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718" name="Google Shape;718;p73"/>
          <p:cNvPicPr preferRelativeResize="0">
            <a:picLocks noGrp="1"/>
          </p:cNvPicPr>
          <p:nvPr>
            <p:ph type="body" idx="1"/>
          </p:nvPr>
        </p:nvPicPr>
        <p:blipFill rotWithShape="1">
          <a:blip r:embed="rId3">
            <a:alphaModFix/>
          </a:blip>
          <a:srcRect/>
          <a:stretch/>
        </p:blipFill>
        <p:spPr>
          <a:xfrm>
            <a:off x="3105150" y="1829594"/>
            <a:ext cx="5981700" cy="434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Treinamento e otimização</a:t>
            </a:r>
            <a:endParaRPr dirty="0"/>
          </a:p>
        </p:txBody>
      </p:sp>
      <p:sp>
        <p:nvSpPr>
          <p:cNvPr id="725" name="Google Shape;725;p74"/>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26" name="Google Shape;726;p74"/>
          <p:cNvSpPr txBox="1"/>
          <p:nvPr/>
        </p:nvSpPr>
        <p:spPr>
          <a:xfrm>
            <a:off x="1143000" y="19954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27" name="Google Shape;727;p74"/>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Versatile Learned Optimizers (VELO)</a:t>
            </a:r>
            <a:endParaRPr sz="2800" dirty="0">
              <a:solidFill>
                <a:schemeClr val="dk1"/>
              </a:solidFill>
              <a:latin typeface="Calibri"/>
              <a:ea typeface="Calibri"/>
              <a:cs typeface="Calibri"/>
              <a:sym typeface="Calibri"/>
            </a:endParaRPr>
          </a:p>
        </p:txBody>
      </p:sp>
      <p:sp>
        <p:nvSpPr>
          <p:cNvPr id="728" name="Google Shape;728;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 </a:t>
            </a:r>
            <a:endParaRPr/>
          </a:p>
        </p:txBody>
      </p:sp>
      <p:pic>
        <p:nvPicPr>
          <p:cNvPr id="729" name="Google Shape;729;p74"/>
          <p:cNvPicPr preferRelativeResize="0"/>
          <p:nvPr/>
        </p:nvPicPr>
        <p:blipFill rotWithShape="1">
          <a:blip r:embed="rId3">
            <a:alphaModFix/>
          </a:blip>
          <a:srcRect l="79293"/>
          <a:stretch/>
        </p:blipFill>
        <p:spPr>
          <a:xfrm>
            <a:off x="4927600" y="1843088"/>
            <a:ext cx="2336800" cy="3957660"/>
          </a:xfrm>
          <a:prstGeom prst="rect">
            <a:avLst/>
          </a:prstGeom>
          <a:noFill/>
          <a:ln>
            <a:noFill/>
          </a:ln>
        </p:spPr>
      </p:pic>
      <p:sp>
        <p:nvSpPr>
          <p:cNvPr id="730" name="Google Shape;730;p74"/>
          <p:cNvSpPr txBox="1"/>
          <p:nvPr/>
        </p:nvSpPr>
        <p:spPr>
          <a:xfrm>
            <a:off x="838200" y="5736401"/>
            <a:ext cx="581845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u="sng" dirty="0">
                <a:solidFill>
                  <a:schemeClr val="hlink"/>
                </a:solidFill>
                <a:latin typeface="Calibri"/>
                <a:ea typeface="Calibri"/>
                <a:cs typeface="Calibri"/>
                <a:sym typeface="Calibri"/>
                <a:hlinkClick r:id="rId4"/>
              </a:rPr>
              <a:t>https://arxiv.org/abs/2211.09760</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u="sng" dirty="0">
                <a:solidFill>
                  <a:schemeClr val="hlink"/>
                </a:solidFill>
                <a:latin typeface="Calibri"/>
                <a:ea typeface="Calibri"/>
                <a:cs typeface="Calibri"/>
                <a:sym typeface="Calibri"/>
                <a:hlinkClick r:id="rId5"/>
              </a:rPr>
              <a:t>https://github.com/google/learned_optimization/tree/main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A figura 2 mostra a arquitetura do otimizador aprendido, que consiste em uma LSTM por tensor e um MLP por parâmetro. A rede per-tensor LSTM opera com média, variância de valores de parâmetros, médias móveis exponenciais de gradientes. Ela também recebe informações sobre o progresso do treinamento e a perda atual.</a:t>
            </a:r>
          </a:p>
          <a:p>
            <a:pPr marL="0" lvl="0" indent="0" algn="just" rtl="0">
              <a:lnSpc>
                <a:spcPct val="90000"/>
              </a:lnSpc>
              <a:spcBef>
                <a:spcPts val="0"/>
              </a:spcBef>
              <a:spcAft>
                <a:spcPts val="0"/>
              </a:spcAft>
              <a:buClr>
                <a:schemeClr val="dk1"/>
              </a:buClr>
              <a:buSzPct val="100000"/>
              <a:buNone/>
            </a:pPr>
            <a:endParaRPr lang="pt-BR" dirty="0"/>
          </a:p>
          <a:p>
            <a:pPr marL="0" lvl="0" indent="0" algn="just" rtl="0">
              <a:lnSpc>
                <a:spcPct val="90000"/>
              </a:lnSpc>
              <a:spcBef>
                <a:spcPts val="0"/>
              </a:spcBef>
              <a:spcAft>
                <a:spcPts val="0"/>
              </a:spcAft>
              <a:buClr>
                <a:schemeClr val="dk1"/>
              </a:buClr>
              <a:buSzPct val="100000"/>
              <a:buNone/>
            </a:pPr>
            <a:r>
              <a:rPr lang="pt-BR" dirty="0"/>
              <a:t>Já o MLP por parâmetro é pequeno, com 2 camadas ocultas e 4 unidades ocultas, e opera em características específicas para cada parâmetro. A rede per-tensor gera as matrizes de pesos para o MLP por parâmetro, permitindo uma computação mais expressiva sem aumentar o custo da rede por parâmetro.</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223" name="Google Shape;223;p20"/>
          <p:cNvPicPr preferRelativeResize="0"/>
          <p:nvPr/>
        </p:nvPicPr>
        <p:blipFill>
          <a:blip r:embed="rId3">
            <a:alphaModFix/>
          </a:blip>
          <a:stretch>
            <a:fillRect/>
          </a:stretch>
        </p:blipFill>
        <p:spPr>
          <a:xfrm>
            <a:off x="838188" y="1433950"/>
            <a:ext cx="6429375" cy="2914650"/>
          </a:xfrm>
          <a:prstGeom prst="rect">
            <a:avLst/>
          </a:prstGeom>
          <a:noFill/>
          <a:ln>
            <a:noFill/>
          </a:ln>
        </p:spPr>
      </p:pic>
      <p:pic>
        <p:nvPicPr>
          <p:cNvPr id="224" name="Google Shape;224;p20"/>
          <p:cNvPicPr preferRelativeResize="0"/>
          <p:nvPr/>
        </p:nvPicPr>
        <p:blipFill>
          <a:blip r:embed="rId4">
            <a:alphaModFix/>
          </a:blip>
          <a:stretch>
            <a:fillRect/>
          </a:stretch>
        </p:blipFill>
        <p:spPr>
          <a:xfrm>
            <a:off x="838200" y="4348600"/>
            <a:ext cx="4067175" cy="2114550"/>
          </a:xfrm>
          <a:prstGeom prst="rect">
            <a:avLst/>
          </a:prstGeom>
          <a:noFill/>
          <a:ln>
            <a:noFill/>
          </a:ln>
        </p:spPr>
      </p:pic>
      <p:pic>
        <p:nvPicPr>
          <p:cNvPr id="225" name="Google Shape;225;p20"/>
          <p:cNvPicPr preferRelativeResize="0"/>
          <p:nvPr/>
        </p:nvPicPr>
        <p:blipFill>
          <a:blip r:embed="rId5">
            <a:alphaModFix/>
          </a:blip>
          <a:stretch>
            <a:fillRect/>
          </a:stretch>
        </p:blipFill>
        <p:spPr>
          <a:xfrm>
            <a:off x="7443013" y="2233550"/>
            <a:ext cx="4619638" cy="3392546"/>
          </a:xfrm>
          <a:prstGeom prst="rect">
            <a:avLst/>
          </a:prstGeom>
          <a:noFill/>
          <a:ln>
            <a:noFill/>
          </a:ln>
        </p:spPr>
      </p:pic>
      <p:sp>
        <p:nvSpPr>
          <p:cNvPr id="226" name="Google Shape;226;p20"/>
          <p:cNvSpPr txBox="1"/>
          <p:nvPr/>
        </p:nvSpPr>
        <p:spPr>
          <a:xfrm>
            <a:off x="4905375" y="5727825"/>
            <a:ext cx="57411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pt-BR" sz="3600">
                <a:solidFill>
                  <a:schemeClr val="dk1"/>
                </a:solidFill>
                <a:latin typeface="Calibri"/>
                <a:ea typeface="Calibri"/>
                <a:cs typeface="Calibri"/>
                <a:sym typeface="Calibri"/>
              </a:rPr>
              <a:t>Detecção de objetos restritos</a:t>
            </a:r>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37" name="Google Shape;737;p75"/>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8" name="Google Shape;738;p75"/>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39" name="Google Shape;739;p75"/>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0" name="Google Shape;740;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pt-BR" dirty="0"/>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p>
        </p:txBody>
      </p:sp>
      <p:pic>
        <p:nvPicPr>
          <p:cNvPr id="4098" name="Picture 2" descr="A anatomia do cérebro é diferente em cada pessoa, indica estudo - Revista  Galileu | Saúde">
            <a:extLst>
              <a:ext uri="{FF2B5EF4-FFF2-40B4-BE49-F238E27FC236}">
                <a16:creationId xmlns:a16="http://schemas.microsoft.com/office/drawing/2014/main" id="{DFDA7A3B-8EEF-5AD8-0980-B876B4C1F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58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47" name="Google Shape;747;p76"/>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8" name="Google Shape;748;p76"/>
          <p:cNvSpPr txBox="1"/>
          <p:nvPr/>
        </p:nvSpPr>
        <p:spPr>
          <a:xfrm>
            <a:off x="8085992" y="4546129"/>
            <a:ext cx="4106008" cy="1376773"/>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49" name="Google Shape;749;p76"/>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0" name="Google Shape;750;p7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dirty="0"/>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aprendido de lidar com uma variedade de tarefas de otimização.</a:t>
            </a:r>
          </a:p>
          <a:p>
            <a:pPr marL="0" lvl="0" indent="0" algn="just" rtl="0">
              <a:lnSpc>
                <a:spcPct val="90000"/>
              </a:lnSpc>
              <a:spcBef>
                <a:spcPts val="0"/>
              </a:spcBef>
              <a:spcAft>
                <a:spcPts val="0"/>
              </a:spcAft>
              <a:buClr>
                <a:schemeClr val="dk1"/>
              </a:buClr>
              <a:buSzPts val="2800"/>
              <a:buNone/>
            </a:pPr>
            <a:endParaRPr lang="pt-BR" dirty="0"/>
          </a:p>
          <a:p>
            <a:pPr marL="0" lvl="0" indent="0" algn="just" rtl="0">
              <a:lnSpc>
                <a:spcPct val="90000"/>
              </a:lnSpc>
              <a:spcBef>
                <a:spcPts val="1000"/>
              </a:spcBef>
              <a:spcAft>
                <a:spcPts val="0"/>
              </a:spcAft>
              <a:buClr>
                <a:schemeClr val="dk1"/>
              </a:buClr>
              <a:buSzPts val="2800"/>
              <a:buNone/>
            </a:pPr>
            <a:endParaRPr dirty="0"/>
          </a:p>
        </p:txBody>
      </p:sp>
      <p:pic>
        <p:nvPicPr>
          <p:cNvPr id="2" name="Picture 2" descr="A anatomia do cérebro é diferente em cada pessoa, indica estudo - Revista  Galileu | Saúde">
            <a:extLst>
              <a:ext uri="{FF2B5EF4-FFF2-40B4-BE49-F238E27FC236}">
                <a16:creationId xmlns:a16="http://schemas.microsoft.com/office/drawing/2014/main" id="{DCA13117-1EA6-4004-4C97-6BB9B0ED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391" y="4189642"/>
            <a:ext cx="3522209" cy="2531771"/>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6EC891E4-3939-F124-26ED-854943D261FB}"/>
              </a:ext>
            </a:extLst>
          </p:cNvPr>
          <p:cNvSpPr txBox="1"/>
          <p:nvPr/>
        </p:nvSpPr>
        <p:spPr>
          <a:xfrm>
            <a:off x="838199" y="4849348"/>
            <a:ext cx="7247793" cy="125572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000000"/>
              </a:buClr>
              <a:buSzPts val="2800"/>
              <a:buFont typeface="Arial"/>
              <a:buNone/>
              <a:tabLst/>
              <a:defRPr/>
            </a:pPr>
            <a:r>
              <a:rPr kumimoji="0" lang="pt-BR" sz="2800" b="1" i="0" u="none" strike="noStrike" kern="0" cap="none" spc="0" normalizeH="0" baseline="0" noProof="0" dirty="0">
                <a:ln>
                  <a:noFill/>
                </a:ln>
                <a:solidFill>
                  <a:srgbClr val="000000"/>
                </a:solidFill>
                <a:effectLst/>
                <a:uLnTx/>
                <a:uFillTx/>
                <a:latin typeface="Calibri"/>
                <a:ea typeface="Calibri"/>
                <a:cs typeface="Calibri"/>
                <a:sym typeface="Calibri"/>
              </a:rPr>
              <a:t>VELO </a:t>
            </a:r>
            <a:r>
              <a:rPr kumimoji="0" lang="pt-BR" sz="2800" i="0" u="none" strike="noStrike" kern="0" cap="none" spc="0" normalizeH="0" baseline="0" noProof="0" dirty="0">
                <a:ln>
                  <a:noFill/>
                </a:ln>
                <a:solidFill>
                  <a:srgbClr val="000000"/>
                </a:solidFill>
                <a:effectLst/>
                <a:uLnTx/>
                <a:uFillTx/>
                <a:latin typeface="Calibri"/>
                <a:ea typeface="Calibri"/>
                <a:cs typeface="Calibri"/>
                <a:sym typeface="Calibri"/>
              </a:rPr>
              <a:t>n</a:t>
            </a:r>
            <a:r>
              <a:rPr kumimoji="0" lang="pt-BR" sz="2800" b="0" i="0" u="none" strike="noStrike" kern="0" cap="none" spc="0" normalizeH="0" baseline="0" noProof="0" dirty="0">
                <a:ln>
                  <a:noFill/>
                </a:ln>
                <a:solidFill>
                  <a:srgbClr val="000000"/>
                </a:solidFill>
                <a:effectLst/>
                <a:uLnTx/>
                <a:uFillTx/>
                <a:latin typeface="Calibri"/>
                <a:ea typeface="Calibri"/>
                <a:cs typeface="Calibri"/>
                <a:sym typeface="Calibri"/>
              </a:rPr>
              <a:t>ão requer ajuste de hiperparâmetros, adaptando-se automaticamente às especificidades do problema a ser optimizado.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57" name="Google Shape;757;p77"/>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8" name="Google Shape;758;p77"/>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59" name="Google Shape;759;p77"/>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0" name="Google Shape;760;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marL="0" lvl="0" indent="0" algn="just" rtl="0">
              <a:lnSpc>
                <a:spcPct val="90000"/>
              </a:lnSpc>
              <a:spcBef>
                <a:spcPts val="1000"/>
              </a:spcBef>
              <a:spcAft>
                <a:spcPts val="0"/>
              </a:spcAft>
              <a:buClr>
                <a:schemeClr val="dk1"/>
              </a:buClr>
              <a:buSzPct val="100000"/>
              <a:buNone/>
            </a:pPr>
            <a:endParaRPr/>
          </a:p>
          <a:p>
            <a:pPr marL="0" lvl="0" indent="0" algn="just" rtl="0">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67" name="Google Shape;767;p78"/>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8" name="Google Shape;768;p78"/>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69" name="Google Shape;769;p78"/>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0" name="Google Shape;770;p7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77" name="Google Shape;777;p79"/>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8" name="Google Shape;778;p79"/>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79" name="Google Shape;779;p79"/>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0" name="Google Shape;780;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 data augmentation usado no edge impulse é algo simples:</a:t>
            </a:r>
            <a:endParaRPr/>
          </a:p>
          <a:p>
            <a:pPr marL="0" lvl="0" indent="0" algn="just" rtl="0">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81" name="Google Shape;781;p79"/>
          <p:cNvPicPr preferRelativeResize="0"/>
          <p:nvPr/>
        </p:nvPicPr>
        <p:blipFill rotWithShape="1">
          <a:blip r:embed="rId3">
            <a:alphaModFix/>
          </a:blip>
          <a:srcRect/>
          <a:stretch/>
        </p:blipFill>
        <p:spPr>
          <a:xfrm>
            <a:off x="838200" y="3543269"/>
            <a:ext cx="5798958" cy="289324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88" name="Google Shape;788;p80"/>
          <p:cNvSpPr txBox="1"/>
          <p:nvPr/>
        </p:nvSpPr>
        <p:spPr>
          <a:xfrm>
            <a:off x="990600" y="1843088"/>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89" name="Google Shape;789;p80"/>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0" name="Google Shape;790;p80"/>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791" name="Google Shape;79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endParaRPr/>
          </a:p>
        </p:txBody>
      </p:sp>
      <p:pic>
        <p:nvPicPr>
          <p:cNvPr id="792" name="Google Shape;792;p80"/>
          <p:cNvPicPr preferRelativeResize="0"/>
          <p:nvPr/>
        </p:nvPicPr>
        <p:blipFill rotWithShape="1">
          <a:blip r:embed="rId3">
            <a:alphaModFix/>
          </a:blip>
          <a:srcRect t="59125" r="33800"/>
          <a:stretch/>
        </p:blipFill>
        <p:spPr>
          <a:xfrm>
            <a:off x="2766336" y="3359189"/>
            <a:ext cx="6049727" cy="104926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799" name="Google Shape;799;p81"/>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0" name="Google Shape;800;p81"/>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01" name="Google Shape;801;p8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lang="pt-BR" b="1" i="1"/>
              <a:t>detection head.</a:t>
            </a:r>
            <a:endParaRPr/>
          </a:p>
          <a:p>
            <a:pPr marL="0" lvl="0" indent="0" algn="l" rtl="0">
              <a:lnSpc>
                <a:spcPct val="90000"/>
              </a:lnSpc>
              <a:spcBef>
                <a:spcPts val="1000"/>
              </a:spcBef>
              <a:spcAft>
                <a:spcPts val="0"/>
              </a:spcAft>
              <a:buClr>
                <a:schemeClr val="dk1"/>
              </a:buClr>
              <a:buSzPts val="2800"/>
              <a:buNone/>
            </a:pPr>
            <a:endParaRPr b="1" i="1"/>
          </a:p>
        </p:txBody>
      </p:sp>
      <p:pic>
        <p:nvPicPr>
          <p:cNvPr id="802" name="Google Shape;802;p81"/>
          <p:cNvPicPr preferRelativeResize="0"/>
          <p:nvPr/>
        </p:nvPicPr>
        <p:blipFill rotWithShape="1">
          <a:blip r:embed="rId3">
            <a:alphaModFix/>
          </a:blip>
          <a:srcRect t="61584"/>
          <a:stretch/>
        </p:blipFill>
        <p:spPr>
          <a:xfrm>
            <a:off x="2577470" y="3509402"/>
            <a:ext cx="6431063" cy="74594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5" name="Imagem 4">
            <a:extLst>
              <a:ext uri="{FF2B5EF4-FFF2-40B4-BE49-F238E27FC236}">
                <a16:creationId xmlns:a16="http://schemas.microsoft.com/office/drawing/2014/main" id="{84637F52-3A07-F7E2-8128-1C1BB85EC216}"/>
              </a:ext>
            </a:extLst>
          </p:cNvPr>
          <p:cNvPicPr>
            <a:picLocks noChangeAspect="1"/>
          </p:cNvPicPr>
          <p:nvPr/>
        </p:nvPicPr>
        <p:blipFill>
          <a:blip r:embed="rId3"/>
          <a:stretch>
            <a:fillRect/>
          </a:stretch>
        </p:blipFill>
        <p:spPr>
          <a:xfrm>
            <a:off x="840116" y="1320667"/>
            <a:ext cx="10513684" cy="5367003"/>
          </a:xfrm>
          <a:prstGeom prst="rect">
            <a:avLst/>
          </a:prstGeom>
        </p:spPr>
      </p:pic>
    </p:spTree>
    <p:extLst>
      <p:ext uri="{BB962C8B-B14F-4D97-AF65-F5344CB8AC3E}">
        <p14:creationId xmlns:p14="http://schemas.microsoft.com/office/powerpoint/2010/main" val="32729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pic>
        <p:nvPicPr>
          <p:cNvPr id="3" name="Imagem 2">
            <a:extLst>
              <a:ext uri="{FF2B5EF4-FFF2-40B4-BE49-F238E27FC236}">
                <a16:creationId xmlns:a16="http://schemas.microsoft.com/office/drawing/2014/main" id="{F9F7D8ED-724E-89A7-F638-511BF8505626}"/>
              </a:ext>
            </a:extLst>
          </p:cNvPr>
          <p:cNvPicPr>
            <a:picLocks noChangeAspect="1"/>
          </p:cNvPicPr>
          <p:nvPr/>
        </p:nvPicPr>
        <p:blipFill>
          <a:blip r:embed="rId3"/>
          <a:stretch>
            <a:fillRect/>
          </a:stretch>
        </p:blipFill>
        <p:spPr>
          <a:xfrm>
            <a:off x="2237129" y="1690688"/>
            <a:ext cx="7717741" cy="3788709"/>
          </a:xfrm>
          <a:prstGeom prst="rect">
            <a:avLst/>
          </a:prstGeom>
        </p:spPr>
      </p:pic>
    </p:spTree>
    <p:extLst>
      <p:ext uri="{BB962C8B-B14F-4D97-AF65-F5344CB8AC3E}">
        <p14:creationId xmlns:p14="http://schemas.microsoft.com/office/powerpoint/2010/main" val="3727655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09" name="Google Shape;809;p82"/>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0" name="Google Shape;810;p82"/>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1" name="Google Shape;811;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838200" y="6505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Modelo base - MobileNetV2</a:t>
            </a:r>
            <a:endParaRPr/>
          </a:p>
          <a:p>
            <a:pPr marL="0" lvl="0" indent="0" algn="l" rtl="0">
              <a:lnSpc>
                <a:spcPct val="90000"/>
              </a:lnSpc>
              <a:spcBef>
                <a:spcPts val="0"/>
              </a:spcBef>
              <a:spcAft>
                <a:spcPts val="0"/>
              </a:spcAft>
              <a:buClr>
                <a:schemeClr val="dk1"/>
              </a:buClr>
              <a:buSzPts val="4400"/>
              <a:buFont typeface="Calibri"/>
              <a:buNone/>
            </a:pPr>
            <a:endParaRPr/>
          </a:p>
        </p:txBody>
      </p:sp>
      <p:cxnSp>
        <p:nvCxnSpPr>
          <p:cNvPr id="232" name="Google Shape;232;p21"/>
          <p:cNvCxnSpPr>
            <a:stCxn id="233" idx="3"/>
            <a:endCxn id="234" idx="0"/>
          </p:cNvCxnSpPr>
          <p:nvPr/>
        </p:nvCxnSpPr>
        <p:spPr>
          <a:xfrm>
            <a:off x="1642300" y="3190900"/>
            <a:ext cx="4086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21"/>
          <p:cNvSpPr txBox="1"/>
          <p:nvPr/>
        </p:nvSpPr>
        <p:spPr>
          <a:xfrm rot="-5400000">
            <a:off x="1093150" y="29261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35" name="Google Shape;235;p21"/>
          <p:cNvSpPr txBox="1"/>
          <p:nvPr/>
        </p:nvSpPr>
        <p:spPr>
          <a:xfrm rot="-5400000">
            <a:off x="195756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80400" y="31909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37" name="Google Shape;237;p21"/>
          <p:cNvSpPr txBox="1"/>
          <p:nvPr/>
        </p:nvSpPr>
        <p:spPr>
          <a:xfrm rot="-5400000">
            <a:off x="28957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38" name="Google Shape;238;p21"/>
          <p:cNvSpPr txBox="1"/>
          <p:nvPr/>
        </p:nvSpPr>
        <p:spPr>
          <a:xfrm rot="-5400000">
            <a:off x="3833946"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a:t>
            </a:r>
            <a:endParaRPr sz="2100" dirty="0">
              <a:solidFill>
                <a:schemeClr val="dk1"/>
              </a:solidFill>
              <a:latin typeface="Calibri"/>
              <a:ea typeface="Calibri"/>
              <a:cs typeface="Calibri"/>
              <a:sym typeface="Calibri"/>
            </a:endParaRPr>
          </a:p>
        </p:txBody>
      </p:sp>
      <p:cxnSp>
        <p:nvCxnSpPr>
          <p:cNvPr id="239" name="Google Shape;239;p21"/>
          <p:cNvCxnSpPr/>
          <p:nvPr/>
        </p:nvCxnSpPr>
        <p:spPr>
          <a:xfrm>
            <a:off x="3549650" y="31870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0" name="Google Shape;240;p21"/>
          <p:cNvCxnSpPr/>
          <p:nvPr/>
        </p:nvCxnSpPr>
        <p:spPr>
          <a:xfrm>
            <a:off x="44878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21"/>
          <p:cNvSpPr txBox="1"/>
          <p:nvPr/>
        </p:nvSpPr>
        <p:spPr>
          <a:xfrm rot="-5400000">
            <a:off x="4772153"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4</a:t>
            </a:r>
            <a:endParaRPr sz="2100" dirty="0">
              <a:solidFill>
                <a:schemeClr val="dk1"/>
              </a:solidFill>
              <a:latin typeface="Calibri"/>
              <a:ea typeface="Calibri"/>
              <a:cs typeface="Calibri"/>
              <a:sym typeface="Calibri"/>
            </a:endParaRPr>
          </a:p>
        </p:txBody>
      </p:sp>
      <p:sp>
        <p:nvSpPr>
          <p:cNvPr id="242" name="Google Shape;242;p21"/>
          <p:cNvSpPr txBox="1"/>
          <p:nvPr/>
        </p:nvSpPr>
        <p:spPr>
          <a:xfrm rot="-5400000">
            <a:off x="6326621" y="2829100"/>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17</a:t>
            </a:r>
            <a:endParaRPr sz="2100" dirty="0">
              <a:solidFill>
                <a:schemeClr val="dk1"/>
              </a:solidFill>
              <a:latin typeface="Calibri"/>
              <a:ea typeface="Calibri"/>
              <a:cs typeface="Calibri"/>
              <a:sym typeface="Calibri"/>
            </a:endParaRPr>
          </a:p>
        </p:txBody>
      </p:sp>
      <p:cxnSp>
        <p:nvCxnSpPr>
          <p:cNvPr id="243" name="Google Shape;243;p21"/>
          <p:cNvCxnSpPr/>
          <p:nvPr/>
        </p:nvCxnSpPr>
        <p:spPr>
          <a:xfrm>
            <a:off x="5426050" y="31870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p21"/>
          <p:cNvSpPr txBox="1"/>
          <p:nvPr/>
        </p:nvSpPr>
        <p:spPr>
          <a:xfrm>
            <a:off x="6518325" y="2706625"/>
            <a:ext cx="661200" cy="4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cxnSp>
        <p:nvCxnSpPr>
          <p:cNvPr id="245" name="Google Shape;245;p21"/>
          <p:cNvCxnSpPr/>
          <p:nvPr/>
        </p:nvCxnSpPr>
        <p:spPr>
          <a:xfrm>
            <a:off x="6364250"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6" name="Google Shape;246;p21"/>
          <p:cNvCxnSpPr/>
          <p:nvPr/>
        </p:nvCxnSpPr>
        <p:spPr>
          <a:xfrm>
            <a:off x="6949425"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47" name="Google Shape;247;p21"/>
          <p:cNvSpPr txBox="1"/>
          <p:nvPr/>
        </p:nvSpPr>
        <p:spPr>
          <a:xfrm rot="-5400000">
            <a:off x="7142500" y="2933950"/>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Layer(s)</a:t>
            </a:r>
            <a:endParaRPr sz="2100">
              <a:solidFill>
                <a:schemeClr val="dk1"/>
              </a:solidFill>
              <a:latin typeface="Calibri"/>
              <a:ea typeface="Calibri"/>
              <a:cs typeface="Calibri"/>
              <a:sym typeface="Calibri"/>
            </a:endParaRPr>
          </a:p>
        </p:txBody>
      </p:sp>
      <p:cxnSp>
        <p:nvCxnSpPr>
          <p:cNvPr id="248" name="Google Shape;248;p21"/>
          <p:cNvCxnSpPr/>
          <p:nvPr/>
        </p:nvCxnSpPr>
        <p:spPr>
          <a:xfrm>
            <a:off x="79187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49" name="Google Shape;249;p21"/>
          <p:cNvCxnSpPr/>
          <p:nvPr/>
        </p:nvCxnSpPr>
        <p:spPr>
          <a:xfrm>
            <a:off x="86297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0" name="Google Shape;250;p21"/>
          <p:cNvSpPr txBox="1"/>
          <p:nvPr/>
        </p:nvSpPr>
        <p:spPr>
          <a:xfrm rot="-5400000">
            <a:off x="8035121" y="2829100"/>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51" name="Google Shape;251;p21"/>
          <p:cNvSpPr txBox="1"/>
          <p:nvPr/>
        </p:nvSpPr>
        <p:spPr>
          <a:xfrm rot="-5400000">
            <a:off x="8851000" y="2933950"/>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52" name="Google Shape;252;p21"/>
          <p:cNvCxnSpPr/>
          <p:nvPr/>
        </p:nvCxnSpPr>
        <p:spPr>
          <a:xfrm>
            <a:off x="9627225" y="3194800"/>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53" name="Google Shape;253;p21"/>
          <p:cNvCxnSpPr/>
          <p:nvPr/>
        </p:nvCxnSpPr>
        <p:spPr>
          <a:xfrm>
            <a:off x="10338250" y="3194800"/>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54" name="Google Shape;254;p21"/>
          <p:cNvSpPr txBox="1"/>
          <p:nvPr/>
        </p:nvSpPr>
        <p:spPr>
          <a:xfrm>
            <a:off x="10624700" y="2638000"/>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pic>
        <p:nvPicPr>
          <p:cNvPr id="255" name="Google Shape;255;p21"/>
          <p:cNvPicPr preferRelativeResize="0"/>
          <p:nvPr/>
        </p:nvPicPr>
        <p:blipFill>
          <a:blip r:embed="rId3">
            <a:alphaModFix/>
          </a:blip>
          <a:stretch>
            <a:fillRect/>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Treinamento e otimização</a:t>
            </a:r>
            <a:endParaRPr/>
          </a:p>
        </p:txBody>
      </p:sp>
      <p:sp>
        <p:nvSpPr>
          <p:cNvPr id="818" name="Google Shape;818;p83"/>
          <p:cNvSpPr txBox="1"/>
          <p:nvPr/>
        </p:nvSpPr>
        <p:spPr>
          <a:xfrm>
            <a:off x="838200" y="1708151"/>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19" name="Google Shape;819;p83"/>
          <p:cNvSpPr txBox="1"/>
          <p:nvPr/>
        </p:nvSpPr>
        <p:spPr>
          <a:xfrm>
            <a:off x="533400" y="1367600"/>
            <a:ext cx="10515600" cy="435133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0" marR="0" lvl="0" indent="0" algn="just"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820" name="Google Shape;820;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marL="0" lvl="0" indent="0" algn="just" rtl="0">
              <a:lnSpc>
                <a:spcPct val="90000"/>
              </a:lnSpc>
              <a:spcBef>
                <a:spcPts val="100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marL="0" lvl="0" indent="0" algn="just" rtl="0">
              <a:lnSpc>
                <a:spcPct val="90000"/>
              </a:lnSpc>
              <a:spcBef>
                <a:spcPts val="1000"/>
              </a:spcBef>
              <a:spcAft>
                <a:spcPts val="0"/>
              </a:spcAft>
              <a:buClr>
                <a:schemeClr val="dk1"/>
              </a:buClr>
              <a:buSzPts val="2800"/>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27" name="Google Shape;827;p84"/>
          <p:cNvSpPr txBox="1"/>
          <p:nvPr/>
        </p:nvSpPr>
        <p:spPr>
          <a:xfrm>
            <a:off x="836911" y="1352134"/>
            <a:ext cx="10676860"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8" name="Google Shape;828;p84"/>
          <p:cNvSpPr txBox="1"/>
          <p:nvPr/>
        </p:nvSpPr>
        <p:spPr>
          <a:xfrm>
            <a:off x="836911" y="2677697"/>
            <a:ext cx="5259089"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1° Treinamento</a:t>
            </a:r>
            <a:r>
              <a:rPr lang="pt-BR" sz="1800">
                <a:solidFill>
                  <a:srgbClr val="000000"/>
                </a:solidFill>
                <a:latin typeface="Calibri"/>
                <a:ea typeface="Calibri"/>
                <a:cs typeface="Calibri"/>
                <a:sym typeface="Calibri"/>
              </a:rPr>
              <a:t>: Base de dados coletada de forma manual, de objetos totalmente distintos, sendo café em uma xícara, e lâmpadas. 2 classes. </a:t>
            </a:r>
            <a:r>
              <a:rPr lang="pt-BR" sz="1800" b="1" u="sng">
                <a:solidFill>
                  <a:schemeClr val="hlink"/>
                </a:solidFill>
                <a:latin typeface="Calibri"/>
                <a:ea typeface="Calibri"/>
                <a:cs typeface="Calibri"/>
                <a:sym typeface="Calibri"/>
                <a:hlinkClick r:id="rId3"/>
              </a:rPr>
              <a:t>https://studio.edgeimpulse.com/public/366784/live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2° Treinamento</a:t>
            </a:r>
            <a:r>
              <a:rPr lang="pt-BR" sz="1800">
                <a:solidFill>
                  <a:srgbClr val="000000"/>
                </a:solidFill>
                <a:latin typeface="Calibri"/>
                <a:ea typeface="Calibri"/>
                <a:cs typeface="Calibri"/>
                <a:sym typeface="Calibri"/>
              </a:rPr>
              <a:t>:</a:t>
            </a:r>
            <a:r>
              <a:rPr lang="pt-BR" sz="1800" b="1">
                <a:solidFill>
                  <a:srgbClr val="000000"/>
                </a:solidFill>
                <a:latin typeface="Calibri"/>
                <a:ea typeface="Calibri"/>
                <a:cs typeface="Calibri"/>
                <a:sym typeface="Calibri"/>
              </a:rPr>
              <a:t> </a:t>
            </a:r>
            <a:r>
              <a:rPr lang="pt-BR" sz="1800">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lang="pt-BR" sz="1800" b="1" u="sng">
                <a:solidFill>
                  <a:schemeClr val="hlink"/>
                </a:solidFill>
                <a:latin typeface="Calibri"/>
                <a:ea typeface="Calibri"/>
                <a:cs typeface="Calibri"/>
                <a:sym typeface="Calibri"/>
                <a:hlinkClick r:id="rId4"/>
              </a:rPr>
              <a:t>https://studio.edgeimpulse.com/public/365391/live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3°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5"/>
              </a:rPr>
              <a:t>células brancas</a:t>
            </a:r>
            <a:r>
              <a:rPr lang="pt-BR" sz="1800">
                <a:solidFill>
                  <a:srgbClr val="000000"/>
                </a:solidFill>
                <a:latin typeface="Calibri"/>
                <a:ea typeface="Calibri"/>
                <a:cs typeface="Calibri"/>
                <a:sym typeface="Calibri"/>
              </a:rPr>
              <a:t>, coletada do roboflow, catalogadas. 5 classes</a:t>
            </a:r>
            <a:r>
              <a:rPr lang="pt-BR" sz="1800" b="1">
                <a:solidFill>
                  <a:srgbClr val="000000"/>
                </a:solidFill>
                <a:latin typeface="Calibri"/>
                <a:ea typeface="Calibri"/>
                <a:cs typeface="Calibri"/>
                <a:sym typeface="Calibri"/>
              </a:rPr>
              <a:t>. </a:t>
            </a:r>
            <a:r>
              <a:rPr lang="pt-BR" sz="1800" b="1" u="sng">
                <a:solidFill>
                  <a:schemeClr val="hlink"/>
                </a:solidFill>
                <a:latin typeface="Calibri"/>
                <a:ea typeface="Calibri"/>
                <a:cs typeface="Calibri"/>
                <a:sym typeface="Calibri"/>
                <a:hlinkClick r:id="rId6"/>
              </a:rPr>
              <a:t>https://studio.edgeimpulse.com/public/365781/live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
        <p:nvSpPr>
          <p:cNvPr id="829" name="Google Shape;829;p84"/>
          <p:cNvSpPr txBox="1"/>
          <p:nvPr/>
        </p:nvSpPr>
        <p:spPr>
          <a:xfrm>
            <a:off x="6175341" y="2677697"/>
            <a:ext cx="5178459"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rgbClr val="000000"/>
                </a:solidFill>
                <a:latin typeface="Calibri"/>
                <a:ea typeface="Calibri"/>
                <a:cs typeface="Calibri"/>
                <a:sym typeface="Calibri"/>
              </a:rPr>
              <a:t>4°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7"/>
              </a:rPr>
              <a:t>gados</a:t>
            </a:r>
            <a:r>
              <a:rPr lang="pt-BR" sz="1800">
                <a:solidFill>
                  <a:srgbClr val="000000"/>
                </a:solidFill>
                <a:latin typeface="Calibri"/>
                <a:ea typeface="Calibri"/>
                <a:cs typeface="Calibri"/>
                <a:sym typeface="Calibri"/>
              </a:rPr>
              <a:t>, coletada do roboflow. 1 classe.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8"/>
              </a:rPr>
              <a:t>https://studio.edgeimpulse.com/public/365785/live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5° Treinamento: </a:t>
            </a:r>
            <a:r>
              <a:rPr lang="pt-BR" sz="1800">
                <a:solidFill>
                  <a:srgbClr val="000000"/>
                </a:solidFill>
                <a:latin typeface="Calibri"/>
                <a:ea typeface="Calibri"/>
                <a:cs typeface="Calibri"/>
                <a:sym typeface="Calibri"/>
              </a:rPr>
              <a:t>Base de dados de </a:t>
            </a:r>
            <a:r>
              <a:rPr lang="pt-BR" sz="1800" u="sng">
                <a:solidFill>
                  <a:schemeClr val="hlink"/>
                </a:solidFill>
                <a:latin typeface="Calibri"/>
                <a:ea typeface="Calibri"/>
                <a:cs typeface="Calibri"/>
                <a:sym typeface="Calibri"/>
                <a:hlinkClick r:id="rId9"/>
              </a:rPr>
              <a:t>embarcações</a:t>
            </a:r>
            <a:r>
              <a:rPr lang="pt-BR" sz="1800">
                <a:solidFill>
                  <a:srgbClr val="000000"/>
                </a:solidFill>
                <a:latin typeface="Calibri"/>
                <a:ea typeface="Calibri"/>
                <a:cs typeface="Calibri"/>
                <a:sym typeface="Calibri"/>
              </a:rPr>
              <a:t>, coletada do roboflow, 10 classes.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u="sng">
                <a:solidFill>
                  <a:schemeClr val="hlink"/>
                </a:solidFill>
                <a:latin typeface="Calibri"/>
                <a:ea typeface="Calibri"/>
                <a:cs typeface="Calibri"/>
                <a:sym typeface="Calibri"/>
                <a:hlinkClick r:id="rId10"/>
              </a:rPr>
              <a:t>https://studio.edgeimpulse.com/public/365782/live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pt-BR" sz="1800" b="1">
                <a:solidFill>
                  <a:srgbClr val="000000"/>
                </a:solidFill>
                <a:latin typeface="Calibri"/>
                <a:ea typeface="Calibri"/>
                <a:cs typeface="Calibri"/>
                <a:sym typeface="Calibri"/>
              </a:rPr>
              <a:t>6° Treinamento: </a:t>
            </a:r>
            <a:r>
              <a:rPr lang="pt-BR" sz="1800">
                <a:solidFill>
                  <a:srgbClr val="000000"/>
                </a:solidFill>
                <a:latin typeface="Calibri"/>
                <a:ea typeface="Calibri"/>
                <a:cs typeface="Calibri"/>
                <a:sym typeface="Calibri"/>
              </a:rPr>
              <a:t>Base de dados coletadas do </a:t>
            </a:r>
            <a:r>
              <a:rPr lang="pt-BR" sz="1800" u="sng">
                <a:solidFill>
                  <a:schemeClr val="hlink"/>
                </a:solidFill>
                <a:latin typeface="Calibri"/>
                <a:ea typeface="Calibri"/>
                <a:cs typeface="Calibri"/>
                <a:sym typeface="Calibri"/>
                <a:hlinkClick r:id="rId11"/>
              </a:rPr>
              <a:t>kaggle</a:t>
            </a:r>
            <a:r>
              <a:rPr lang="pt-BR" sz="1800">
                <a:solidFill>
                  <a:srgbClr val="000000"/>
                </a:solidFill>
                <a:latin typeface="Calibri"/>
                <a:ea typeface="Calibri"/>
                <a:cs typeface="Calibri"/>
                <a:sym typeface="Calibri"/>
              </a:rPr>
              <a:t>. 3 classes. </a:t>
            </a:r>
            <a:r>
              <a:rPr lang="pt-BR" sz="1800" b="1" u="sng">
                <a:solidFill>
                  <a:schemeClr val="hlink"/>
                </a:solidFill>
                <a:latin typeface="Calibri"/>
                <a:ea typeface="Calibri"/>
                <a:cs typeface="Calibri"/>
                <a:sym typeface="Calibri"/>
                <a:hlinkClick r:id="rId12"/>
              </a:rPr>
              <a:t>https://studio.edgeimpulse.com/public/365455/live</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36" name="Google Shape;836;p85"/>
          <p:cNvSpPr txBox="1"/>
          <p:nvPr/>
        </p:nvSpPr>
        <p:spPr>
          <a:xfrm>
            <a:off x="838200" y="1388825"/>
            <a:ext cx="836857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1° Treinamento – café e lâmpada </a:t>
            </a:r>
            <a:r>
              <a:rPr lang="pt-BR" sz="1800" b="1" u="sng">
                <a:solidFill>
                  <a:schemeClr val="hlink"/>
                </a:solidFill>
                <a:latin typeface="Calibri"/>
                <a:ea typeface="Calibri"/>
                <a:cs typeface="Calibri"/>
                <a:sym typeface="Calibri"/>
                <a:hlinkClick r:id="rId3"/>
              </a:rPr>
              <a:t>https://studio.edgeimpulse.com/public/366784/live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37" name="Google Shape;837;p85"/>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38" name="Google Shape;838;p85"/>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39" name="Google Shape;839;p85"/>
          <p:cNvPicPr preferRelativeResize="0"/>
          <p:nvPr/>
        </p:nvPicPr>
        <p:blipFill rotWithShape="1">
          <a:blip r:embed="rId4">
            <a:alphaModFix/>
          </a:blip>
          <a:srcRect/>
          <a:stretch/>
        </p:blipFill>
        <p:spPr>
          <a:xfrm>
            <a:off x="1386946" y="2274169"/>
            <a:ext cx="4160308" cy="3156573"/>
          </a:xfrm>
          <a:prstGeom prst="rect">
            <a:avLst/>
          </a:prstGeom>
          <a:noFill/>
          <a:ln>
            <a:noFill/>
          </a:ln>
        </p:spPr>
      </p:pic>
      <p:pic>
        <p:nvPicPr>
          <p:cNvPr id="840" name="Google Shape;840;p85"/>
          <p:cNvPicPr preferRelativeResize="0"/>
          <p:nvPr/>
        </p:nvPicPr>
        <p:blipFill rotWithShape="1">
          <a:blip r:embed="rId5">
            <a:alphaModFix/>
          </a:blip>
          <a:srcRect b="15922"/>
          <a:stretch/>
        </p:blipFill>
        <p:spPr>
          <a:xfrm>
            <a:off x="7807120" y="2299033"/>
            <a:ext cx="3515216" cy="313170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46" name="Google Shape;846;p86"/>
          <p:cNvSpPr txBox="1"/>
          <p:nvPr/>
        </p:nvSpPr>
        <p:spPr>
          <a:xfrm>
            <a:off x="838200" y="1388825"/>
            <a:ext cx="75069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2° Treinamento – carros </a:t>
            </a:r>
            <a:r>
              <a:rPr lang="pt-BR" sz="1800" b="1" u="sng">
                <a:solidFill>
                  <a:schemeClr val="hlink"/>
                </a:solidFill>
                <a:latin typeface="Calibri"/>
                <a:ea typeface="Calibri"/>
                <a:cs typeface="Calibri"/>
                <a:sym typeface="Calibri"/>
                <a:hlinkClick r:id="rId3"/>
              </a:rPr>
              <a:t>https://studio.edgeimpulse.com/public/366459/live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47" name="Google Shape;847;p86"/>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48" name="Google Shape;848;p86"/>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49" name="Google Shape;849;p86"/>
          <p:cNvPicPr preferRelativeResize="0"/>
          <p:nvPr/>
        </p:nvPicPr>
        <p:blipFill rotWithShape="1">
          <a:blip r:embed="rId4">
            <a:alphaModFix/>
          </a:blip>
          <a:srcRect/>
          <a:stretch/>
        </p:blipFill>
        <p:spPr>
          <a:xfrm>
            <a:off x="1382897" y="2274169"/>
            <a:ext cx="4168406" cy="3049371"/>
          </a:xfrm>
          <a:prstGeom prst="rect">
            <a:avLst/>
          </a:prstGeom>
          <a:noFill/>
          <a:ln>
            <a:noFill/>
          </a:ln>
        </p:spPr>
      </p:pic>
      <p:pic>
        <p:nvPicPr>
          <p:cNvPr id="850" name="Google Shape;850;p86"/>
          <p:cNvPicPr preferRelativeResize="0"/>
          <p:nvPr/>
        </p:nvPicPr>
        <p:blipFill rotWithShape="1">
          <a:blip r:embed="rId5">
            <a:alphaModFix/>
          </a:blip>
          <a:srcRect b="15561"/>
          <a:stretch/>
        </p:blipFill>
        <p:spPr>
          <a:xfrm>
            <a:off x="8202463" y="2299033"/>
            <a:ext cx="2724530" cy="302450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56" name="Google Shape;856;p87"/>
          <p:cNvSpPr txBox="1"/>
          <p:nvPr/>
        </p:nvSpPr>
        <p:spPr>
          <a:xfrm>
            <a:off x="838200" y="1388825"/>
            <a:ext cx="83655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3° Treinamento – células brancas </a:t>
            </a:r>
            <a:r>
              <a:rPr lang="pt-BR" sz="1800" b="1" u="sng">
                <a:solidFill>
                  <a:schemeClr val="hlink"/>
                </a:solidFill>
                <a:latin typeface="Calibri"/>
                <a:ea typeface="Calibri"/>
                <a:cs typeface="Calibri"/>
                <a:sym typeface="Calibri"/>
                <a:hlinkClick r:id="rId3"/>
              </a:rPr>
              <a:t>https://studio.edgeimpulse.com/public/365781/live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57" name="Google Shape;857;p87"/>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58" name="Google Shape;858;p87"/>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59" name="Google Shape;859;p87"/>
          <p:cNvPicPr preferRelativeResize="0"/>
          <p:nvPr/>
        </p:nvPicPr>
        <p:blipFill rotWithShape="1">
          <a:blip r:embed="rId4">
            <a:alphaModFix/>
          </a:blip>
          <a:srcRect/>
          <a:stretch/>
        </p:blipFill>
        <p:spPr>
          <a:xfrm>
            <a:off x="1380871" y="2274169"/>
            <a:ext cx="4172458" cy="3064911"/>
          </a:xfrm>
          <a:prstGeom prst="rect">
            <a:avLst/>
          </a:prstGeom>
          <a:noFill/>
          <a:ln>
            <a:noFill/>
          </a:ln>
        </p:spPr>
      </p:pic>
      <p:pic>
        <p:nvPicPr>
          <p:cNvPr id="860" name="Google Shape;860;p87"/>
          <p:cNvPicPr preferRelativeResize="0"/>
          <p:nvPr/>
        </p:nvPicPr>
        <p:blipFill rotWithShape="1">
          <a:blip r:embed="rId5">
            <a:alphaModFix/>
          </a:blip>
          <a:srcRect b="20429"/>
          <a:stretch/>
        </p:blipFill>
        <p:spPr>
          <a:xfrm>
            <a:off x="7878567" y="2299034"/>
            <a:ext cx="3372321" cy="302450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66" name="Google Shape;866;p88"/>
          <p:cNvSpPr txBox="1"/>
          <p:nvPr/>
        </p:nvSpPr>
        <p:spPr>
          <a:xfrm>
            <a:off x="838200" y="1388825"/>
            <a:ext cx="744229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4° Treinamento – vacas </a:t>
            </a:r>
            <a:r>
              <a:rPr lang="pt-BR" sz="1800" b="1" u="sng">
                <a:solidFill>
                  <a:schemeClr val="hlink"/>
                </a:solidFill>
                <a:latin typeface="Calibri"/>
                <a:ea typeface="Calibri"/>
                <a:cs typeface="Calibri"/>
                <a:sym typeface="Calibri"/>
                <a:hlinkClick r:id="rId3"/>
              </a:rPr>
              <a:t>https://studio.edgeimpulse.com/public/365785/live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67" name="Google Shape;867;p88"/>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68" name="Google Shape;868;p88"/>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69" name="Google Shape;869;p88"/>
          <p:cNvPicPr preferRelativeResize="0"/>
          <p:nvPr/>
        </p:nvPicPr>
        <p:blipFill rotWithShape="1">
          <a:blip r:embed="rId4">
            <a:alphaModFix/>
          </a:blip>
          <a:srcRect/>
          <a:stretch/>
        </p:blipFill>
        <p:spPr>
          <a:xfrm>
            <a:off x="1297995" y="2299033"/>
            <a:ext cx="4338210" cy="3131556"/>
          </a:xfrm>
          <a:prstGeom prst="rect">
            <a:avLst/>
          </a:prstGeom>
          <a:noFill/>
          <a:ln>
            <a:noFill/>
          </a:ln>
        </p:spPr>
      </p:pic>
      <p:pic>
        <p:nvPicPr>
          <p:cNvPr id="870" name="Google Shape;870;p88"/>
          <p:cNvPicPr preferRelativeResize="0"/>
          <p:nvPr/>
        </p:nvPicPr>
        <p:blipFill rotWithShape="1">
          <a:blip r:embed="rId5">
            <a:alphaModFix/>
          </a:blip>
          <a:srcRect b="29447"/>
          <a:stretch/>
        </p:blipFill>
        <p:spPr>
          <a:xfrm>
            <a:off x="7649936" y="2299033"/>
            <a:ext cx="3829584" cy="302450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77" name="Google Shape;877;p89"/>
          <p:cNvSpPr txBox="1"/>
          <p:nvPr/>
        </p:nvSpPr>
        <p:spPr>
          <a:xfrm>
            <a:off x="838200" y="1388825"/>
            <a:ext cx="8175443"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5° Treinamento – embarcações </a:t>
            </a:r>
            <a:r>
              <a:rPr lang="pt-BR" sz="1800" b="1" u="sng">
                <a:solidFill>
                  <a:schemeClr val="hlink"/>
                </a:solidFill>
                <a:latin typeface="Calibri"/>
                <a:ea typeface="Calibri"/>
                <a:cs typeface="Calibri"/>
                <a:sym typeface="Calibri"/>
                <a:hlinkClick r:id="rId3"/>
              </a:rPr>
              <a:t>https://studio.edgeimpulse.com/public/365782/live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78" name="Google Shape;878;p89"/>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79" name="Google Shape;879;p89"/>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80" name="Google Shape;880;p89"/>
          <p:cNvPicPr preferRelativeResize="0"/>
          <p:nvPr/>
        </p:nvPicPr>
        <p:blipFill rotWithShape="1">
          <a:blip r:embed="rId4">
            <a:alphaModFix/>
          </a:blip>
          <a:srcRect/>
          <a:stretch/>
        </p:blipFill>
        <p:spPr>
          <a:xfrm>
            <a:off x="1590981" y="2312155"/>
            <a:ext cx="3752238" cy="3938608"/>
          </a:xfrm>
          <a:prstGeom prst="rect">
            <a:avLst/>
          </a:prstGeom>
          <a:noFill/>
          <a:ln>
            <a:noFill/>
          </a:ln>
        </p:spPr>
      </p:pic>
      <p:pic>
        <p:nvPicPr>
          <p:cNvPr id="881" name="Google Shape;881;p89"/>
          <p:cNvPicPr preferRelativeResize="0"/>
          <p:nvPr/>
        </p:nvPicPr>
        <p:blipFill rotWithShape="1">
          <a:blip r:embed="rId5">
            <a:alphaModFix/>
          </a:blip>
          <a:srcRect/>
          <a:stretch/>
        </p:blipFill>
        <p:spPr>
          <a:xfrm>
            <a:off x="7854968" y="2314224"/>
            <a:ext cx="3419520" cy="338160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88" name="Google Shape;888;p90"/>
          <p:cNvSpPr txBox="1"/>
          <p:nvPr/>
        </p:nvSpPr>
        <p:spPr>
          <a:xfrm>
            <a:off x="838200" y="1388825"/>
            <a:ext cx="743569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6° Treinamento – PCB’s </a:t>
            </a:r>
            <a:r>
              <a:rPr lang="pt-BR" sz="1800" b="1" u="sng">
                <a:solidFill>
                  <a:schemeClr val="hlink"/>
                </a:solidFill>
                <a:latin typeface="Calibri"/>
                <a:ea typeface="Calibri"/>
                <a:cs typeface="Calibri"/>
                <a:sym typeface="Calibri"/>
                <a:hlinkClick r:id="rId3"/>
              </a:rPr>
              <a:t>https://studio.edgeimpulse.com/public/365455/live</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889" name="Google Shape;889;p90"/>
          <p:cNvSpPr txBox="1"/>
          <p:nvPr/>
        </p:nvSpPr>
        <p:spPr>
          <a:xfrm>
            <a:off x="2767004" y="1929701"/>
            <a:ext cx="14001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Treinamento</a:t>
            </a:r>
            <a:endParaRPr/>
          </a:p>
        </p:txBody>
      </p:sp>
      <p:sp>
        <p:nvSpPr>
          <p:cNvPr id="890" name="Google Shape;890;p90"/>
          <p:cNvSpPr txBox="1"/>
          <p:nvPr/>
        </p:nvSpPr>
        <p:spPr>
          <a:xfrm>
            <a:off x="8480232" y="1929701"/>
            <a:ext cx="21689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a:solidFill>
                  <a:schemeClr val="dk1"/>
                </a:solidFill>
                <a:latin typeface="Calibri"/>
                <a:ea typeface="Calibri"/>
                <a:cs typeface="Calibri"/>
                <a:sym typeface="Calibri"/>
              </a:rPr>
              <a:t>Teste -  confiança 0.5</a:t>
            </a:r>
            <a:endParaRPr/>
          </a:p>
        </p:txBody>
      </p:sp>
      <p:pic>
        <p:nvPicPr>
          <p:cNvPr id="891" name="Google Shape;891;p90"/>
          <p:cNvPicPr preferRelativeResize="0"/>
          <p:nvPr/>
        </p:nvPicPr>
        <p:blipFill rotWithShape="1">
          <a:blip r:embed="rId4">
            <a:alphaModFix/>
          </a:blip>
          <a:srcRect/>
          <a:stretch/>
        </p:blipFill>
        <p:spPr>
          <a:xfrm>
            <a:off x="1337065" y="2299033"/>
            <a:ext cx="4260070" cy="3420752"/>
          </a:xfrm>
          <a:prstGeom prst="rect">
            <a:avLst/>
          </a:prstGeom>
          <a:noFill/>
          <a:ln>
            <a:noFill/>
          </a:ln>
        </p:spPr>
      </p:pic>
      <p:pic>
        <p:nvPicPr>
          <p:cNvPr id="892" name="Google Shape;892;p90"/>
          <p:cNvPicPr preferRelativeResize="0"/>
          <p:nvPr/>
        </p:nvPicPr>
        <p:blipFill rotWithShape="1">
          <a:blip r:embed="rId5">
            <a:alphaModFix/>
          </a:blip>
          <a:srcRect/>
          <a:stretch/>
        </p:blipFill>
        <p:spPr>
          <a:xfrm>
            <a:off x="7733074" y="2299033"/>
            <a:ext cx="3663307" cy="332963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899" name="Google Shape;899;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Vantagens:  </a:t>
            </a:r>
            <a:endParaRPr/>
          </a:p>
          <a:p>
            <a:pPr marL="685800" lvl="1" indent="-228600" algn="l" rtl="0">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marL="685800" lvl="1" indent="-228600" algn="l" rtl="0">
              <a:lnSpc>
                <a:spcPct val="90000"/>
              </a:lnSpc>
              <a:spcBef>
                <a:spcPts val="500"/>
              </a:spcBef>
              <a:spcAft>
                <a:spcPts val="0"/>
              </a:spcAft>
              <a:buClr>
                <a:schemeClr val="dk1"/>
              </a:buClr>
              <a:buSzPts val="2400"/>
              <a:buChar char="•"/>
            </a:pPr>
            <a:r>
              <a:rPr lang="pt-BR"/>
              <a:t>Captura 60 frames por segundo em uma raspberry pi 4.</a:t>
            </a:r>
            <a:endParaRPr/>
          </a:p>
          <a:p>
            <a:pPr marL="685800" lvl="1" indent="-228600" algn="l" rtl="0">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marL="685800" lvl="1" indent="-228600" algn="l" rtl="0">
              <a:lnSpc>
                <a:spcPct val="90000"/>
              </a:lnSpc>
              <a:spcBef>
                <a:spcPts val="500"/>
              </a:spcBef>
              <a:spcAft>
                <a:spcPts val="0"/>
              </a:spcAft>
              <a:buClr>
                <a:schemeClr val="dk1"/>
              </a:buClr>
              <a:buSzPts val="2400"/>
              <a:buChar char="•"/>
            </a:pPr>
            <a:r>
              <a:rPr lang="pt-BR"/>
              <a:t>Processamento de memória flash e RAM muito baixo.</a:t>
            </a:r>
            <a:endParaRPr/>
          </a:p>
          <a:p>
            <a:pPr marL="685800" lvl="1" indent="-228600" algn="l" rtl="0">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marL="685800" lvl="1" indent="-228600" algn="l" rtl="0">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06" name="Google Shape;906;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pt-BR" b="1"/>
              <a:t>Desvantagens:</a:t>
            </a:r>
            <a:endParaRPr/>
          </a:p>
          <a:p>
            <a:pPr marL="685800" lvl="1" indent="-228600" algn="l" rtl="0">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marL="685800" lvl="1" indent="-228600" algn="l" rtl="0">
              <a:lnSpc>
                <a:spcPct val="90000"/>
              </a:lnSpc>
              <a:spcBef>
                <a:spcPts val="500"/>
              </a:spcBef>
              <a:spcAft>
                <a:spcPts val="0"/>
              </a:spcAft>
              <a:buClr>
                <a:schemeClr val="dk1"/>
              </a:buClr>
              <a:buSzPts val="2400"/>
              <a:buChar char="•"/>
            </a:pPr>
            <a:r>
              <a:rPr lang="pt-BR"/>
              <a:t>O FOMO funciona melhor se os objetos tiverem tamanhos semelhantes.</a:t>
            </a:r>
            <a:endParaRPr/>
          </a:p>
          <a:p>
            <a:pPr marL="685800" lvl="1" indent="-228600" algn="l" rtl="0">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marL="685800" lvl="1" indent="-228600" algn="l" rtl="0">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838200" y="5342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dirty="0"/>
              <a:t>Arquitetura e Funcionamento - FOMO</a:t>
            </a:r>
            <a:endParaRPr dirty="0"/>
          </a:p>
          <a:p>
            <a:pPr marL="0" lvl="0" indent="0" algn="l" rtl="0">
              <a:lnSpc>
                <a:spcPct val="90000"/>
              </a:lnSpc>
              <a:spcBef>
                <a:spcPts val="0"/>
              </a:spcBef>
              <a:spcAft>
                <a:spcPts val="0"/>
              </a:spcAft>
              <a:buClr>
                <a:schemeClr val="dk1"/>
              </a:buClr>
              <a:buSzPts val="4400"/>
              <a:buFont typeface="Calibri"/>
              <a:buNone/>
            </a:pPr>
            <a:endParaRPr dirty="0"/>
          </a:p>
        </p:txBody>
      </p:sp>
      <p:pic>
        <p:nvPicPr>
          <p:cNvPr id="261" name="Google Shape;261;p22"/>
          <p:cNvPicPr preferRelativeResize="0"/>
          <p:nvPr/>
        </p:nvPicPr>
        <p:blipFill>
          <a:blip r:embed="rId3">
            <a:alphaModFix/>
          </a:blip>
          <a:stretch>
            <a:fillRect/>
          </a:stretch>
        </p:blipFill>
        <p:spPr>
          <a:xfrm>
            <a:off x="454225" y="2725475"/>
            <a:ext cx="1197850" cy="1199225"/>
          </a:xfrm>
          <a:prstGeom prst="rect">
            <a:avLst/>
          </a:prstGeom>
          <a:noFill/>
          <a:ln>
            <a:noFill/>
          </a:ln>
        </p:spPr>
      </p:pic>
      <p:cxnSp>
        <p:nvCxnSpPr>
          <p:cNvPr id="262" name="Google Shape;262;p22"/>
          <p:cNvCxnSpPr>
            <a:stCxn id="261" idx="3"/>
            <a:endCxn id="263" idx="0"/>
          </p:cNvCxnSpPr>
          <p:nvPr/>
        </p:nvCxnSpPr>
        <p:spPr>
          <a:xfrm rot="10800000" flipH="1">
            <a:off x="1652076" y="3317287"/>
            <a:ext cx="408600" cy="7800"/>
          </a:xfrm>
          <a:prstGeom prst="straightConnector1">
            <a:avLst/>
          </a:prstGeom>
          <a:noFill/>
          <a:ln w="28575" cap="flat" cmpd="sng">
            <a:solidFill>
              <a:schemeClr val="dk2"/>
            </a:solidFill>
            <a:prstDash val="solid"/>
            <a:round/>
            <a:headEnd type="none" w="med" len="med"/>
            <a:tailEnd type="triangle" w="med" len="med"/>
          </a:ln>
        </p:spPr>
      </p:cxnSp>
      <p:sp>
        <p:nvSpPr>
          <p:cNvPr id="263" name="Google Shape;263;p22"/>
          <p:cNvSpPr txBox="1"/>
          <p:nvPr/>
        </p:nvSpPr>
        <p:spPr>
          <a:xfrm rot="-5400000">
            <a:off x="1102975" y="3052525"/>
            <a:ext cx="2445000" cy="5295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Conv. Layre(s)</a:t>
            </a:r>
            <a:endParaRPr sz="2100">
              <a:solidFill>
                <a:schemeClr val="dk1"/>
              </a:solidFill>
              <a:latin typeface="Calibri"/>
              <a:ea typeface="Calibri"/>
              <a:cs typeface="Calibri"/>
              <a:sym typeface="Calibri"/>
            </a:endParaRPr>
          </a:p>
        </p:txBody>
      </p:sp>
      <p:sp>
        <p:nvSpPr>
          <p:cNvPr id="264" name="Google Shape;264;p22"/>
          <p:cNvSpPr txBox="1"/>
          <p:nvPr/>
        </p:nvSpPr>
        <p:spPr>
          <a:xfrm rot="-5400000">
            <a:off x="1967386"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1</a:t>
            </a:r>
            <a:endParaRPr sz="2100" dirty="0">
              <a:solidFill>
                <a:schemeClr val="dk1"/>
              </a:solidFill>
              <a:latin typeface="Calibri"/>
              <a:ea typeface="Calibri"/>
              <a:cs typeface="Calibri"/>
              <a:sym typeface="Calibri"/>
            </a:endParaRPr>
          </a:p>
        </p:txBody>
      </p:sp>
      <p:cxnSp>
        <p:nvCxnSpPr>
          <p:cNvPr id="265" name="Google Shape;265;p22"/>
          <p:cNvCxnSpPr>
            <a:stCxn id="263" idx="2"/>
            <a:endCxn id="264" idx="0"/>
          </p:cNvCxnSpPr>
          <p:nvPr/>
        </p:nvCxnSpPr>
        <p:spPr>
          <a:xfrm>
            <a:off x="2590225" y="33172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22"/>
          <p:cNvSpPr txBox="1"/>
          <p:nvPr/>
        </p:nvSpPr>
        <p:spPr>
          <a:xfrm rot="-5400000">
            <a:off x="2905578"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2</a:t>
            </a:r>
            <a:endParaRPr sz="2100" dirty="0">
              <a:solidFill>
                <a:schemeClr val="dk1"/>
              </a:solidFill>
              <a:latin typeface="Calibri"/>
              <a:ea typeface="Calibri"/>
              <a:cs typeface="Calibri"/>
              <a:sym typeface="Calibri"/>
            </a:endParaRPr>
          </a:p>
        </p:txBody>
      </p:sp>
      <p:sp>
        <p:nvSpPr>
          <p:cNvPr id="267" name="Google Shape;267;p22"/>
          <p:cNvSpPr txBox="1"/>
          <p:nvPr/>
        </p:nvSpPr>
        <p:spPr>
          <a:xfrm rot="-5400000">
            <a:off x="3843771" y="2955475"/>
            <a:ext cx="2445000" cy="739200"/>
          </a:xfrm>
          <a:prstGeom prst="rect">
            <a:avLst/>
          </a:prstGeom>
          <a:solidFill>
            <a:srgbClr val="4A86E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dirty="0">
                <a:solidFill>
                  <a:schemeClr val="dk1"/>
                </a:solidFill>
                <a:latin typeface="Calibri"/>
                <a:ea typeface="Calibri"/>
                <a:cs typeface="Calibri"/>
                <a:sym typeface="Calibri"/>
              </a:rPr>
              <a:t>Bottleneck residual block 3 or 4 or 6</a:t>
            </a:r>
            <a:endParaRPr sz="2100" dirty="0">
              <a:solidFill>
                <a:schemeClr val="dk1"/>
              </a:solidFill>
              <a:latin typeface="Calibri"/>
              <a:ea typeface="Calibri"/>
              <a:cs typeface="Calibri"/>
              <a:sym typeface="Calibri"/>
            </a:endParaRPr>
          </a:p>
        </p:txBody>
      </p:sp>
      <p:cxnSp>
        <p:nvCxnSpPr>
          <p:cNvPr id="268" name="Google Shape;268;p22"/>
          <p:cNvCxnSpPr/>
          <p:nvPr/>
        </p:nvCxnSpPr>
        <p:spPr>
          <a:xfrm>
            <a:off x="35594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2"/>
          <p:cNvCxnSpPr/>
          <p:nvPr/>
        </p:nvCxnSpPr>
        <p:spPr>
          <a:xfrm>
            <a:off x="4497675" y="33133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0" name="Google Shape;270;p22"/>
          <p:cNvCxnSpPr>
            <a:stCxn id="267" idx="2"/>
            <a:endCxn id="271" idx="0"/>
          </p:cNvCxnSpPr>
          <p:nvPr/>
        </p:nvCxnSpPr>
        <p:spPr>
          <a:xfrm rot="10800000" flipH="1">
            <a:off x="5435871" y="3317275"/>
            <a:ext cx="1587300" cy="7800"/>
          </a:xfrm>
          <a:prstGeom prst="straightConnector1">
            <a:avLst/>
          </a:prstGeom>
          <a:noFill/>
          <a:ln w="28575" cap="flat" cmpd="sng">
            <a:solidFill>
              <a:schemeClr val="dk2"/>
            </a:solidFill>
            <a:prstDash val="solid"/>
            <a:round/>
            <a:headEnd type="none" w="med" len="med"/>
            <a:tailEnd type="triangle" w="med" len="med"/>
          </a:ln>
        </p:spPr>
      </p:cxnSp>
      <p:cxnSp>
        <p:nvCxnSpPr>
          <p:cNvPr id="272" name="Google Shape;272;p22"/>
          <p:cNvCxnSpPr/>
          <p:nvPr/>
        </p:nvCxnSpPr>
        <p:spPr>
          <a:xfrm>
            <a:off x="79285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3" name="Google Shape;273;p22"/>
          <p:cNvCxnSpPr/>
          <p:nvPr/>
        </p:nvCxnSpPr>
        <p:spPr>
          <a:xfrm>
            <a:off x="86677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4" name="Google Shape;274;p22"/>
          <p:cNvSpPr txBox="1"/>
          <p:nvPr/>
        </p:nvSpPr>
        <p:spPr>
          <a:xfrm rot="-5400000">
            <a:off x="8044946"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5" name="Google Shape;275;p22"/>
          <p:cNvSpPr txBox="1"/>
          <p:nvPr/>
        </p:nvSpPr>
        <p:spPr>
          <a:xfrm rot="-5400000">
            <a:off x="8860825" y="3060325"/>
            <a:ext cx="2445000" cy="529500"/>
          </a:xfrm>
          <a:prstGeom prst="rect">
            <a:avLst/>
          </a:prstGeom>
          <a:solidFill>
            <a:srgbClr val="00FF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Softmax</a:t>
            </a:r>
            <a:endParaRPr sz="2100">
              <a:solidFill>
                <a:schemeClr val="dk1"/>
              </a:solidFill>
              <a:latin typeface="Calibri"/>
              <a:ea typeface="Calibri"/>
              <a:cs typeface="Calibri"/>
              <a:sym typeface="Calibri"/>
            </a:endParaRPr>
          </a:p>
        </p:txBody>
      </p:sp>
      <p:cxnSp>
        <p:nvCxnSpPr>
          <p:cNvPr id="276" name="Google Shape;276;p22"/>
          <p:cNvCxnSpPr/>
          <p:nvPr/>
        </p:nvCxnSpPr>
        <p:spPr>
          <a:xfrm>
            <a:off x="9637050" y="3321175"/>
            <a:ext cx="230100" cy="7800"/>
          </a:xfrm>
          <a:prstGeom prst="straightConnector1">
            <a:avLst/>
          </a:prstGeom>
          <a:noFill/>
          <a:ln w="28575" cap="flat" cmpd="sng">
            <a:solidFill>
              <a:schemeClr val="dk2"/>
            </a:solidFill>
            <a:prstDash val="solid"/>
            <a:round/>
            <a:headEnd type="none" w="med" len="med"/>
            <a:tailEnd type="triangle" w="med" len="med"/>
          </a:ln>
        </p:spPr>
      </p:cxnSp>
      <p:cxnSp>
        <p:nvCxnSpPr>
          <p:cNvPr id="277" name="Google Shape;277;p22"/>
          <p:cNvCxnSpPr/>
          <p:nvPr/>
        </p:nvCxnSpPr>
        <p:spPr>
          <a:xfrm>
            <a:off x="10348075"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78" name="Google Shape;278;p22"/>
          <p:cNvSpPr txBox="1"/>
          <p:nvPr/>
        </p:nvSpPr>
        <p:spPr>
          <a:xfrm>
            <a:off x="10634525" y="2764375"/>
            <a:ext cx="1390500" cy="1267800"/>
          </a:xfrm>
          <a:prstGeom prst="rect">
            <a:avLst/>
          </a:prstGeom>
          <a:solidFill>
            <a:srgbClr val="EA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solidFill>
                  <a:schemeClr val="dk1"/>
                </a:solidFill>
                <a:latin typeface="Calibri"/>
                <a:ea typeface="Calibri"/>
                <a:cs typeface="Calibri"/>
                <a:sym typeface="Calibri"/>
              </a:rPr>
              <a:t>Class predictions for image</a:t>
            </a:r>
            <a:endParaRPr sz="2000" b="1">
              <a:solidFill>
                <a:schemeClr val="dk1"/>
              </a:solidFill>
              <a:latin typeface="Calibri"/>
              <a:ea typeface="Calibri"/>
              <a:cs typeface="Calibri"/>
              <a:sym typeface="Calibri"/>
            </a:endParaRPr>
          </a:p>
        </p:txBody>
      </p:sp>
      <p:sp>
        <p:nvSpPr>
          <p:cNvPr id="279" name="Google Shape;279;p22"/>
          <p:cNvSpPr txBox="1"/>
          <p:nvPr/>
        </p:nvSpPr>
        <p:spPr>
          <a:xfrm>
            <a:off x="461775" y="4032175"/>
            <a:ext cx="1221300" cy="5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800">
                <a:solidFill>
                  <a:schemeClr val="dk1"/>
                </a:solidFill>
                <a:latin typeface="Calibri"/>
                <a:ea typeface="Calibri"/>
                <a:cs typeface="Calibri"/>
                <a:sym typeface="Calibri"/>
              </a:rPr>
              <a:t>96x96</a:t>
            </a:r>
            <a:endParaRPr sz="2800">
              <a:solidFill>
                <a:schemeClr val="dk1"/>
              </a:solidFill>
              <a:latin typeface="Calibri"/>
              <a:ea typeface="Calibri"/>
              <a:cs typeface="Calibri"/>
              <a:sym typeface="Calibri"/>
            </a:endParaRPr>
          </a:p>
        </p:txBody>
      </p:sp>
      <p:sp>
        <p:nvSpPr>
          <p:cNvPr id="280" name="Google Shape;280;p22"/>
          <p:cNvSpPr txBox="1"/>
          <p:nvPr/>
        </p:nvSpPr>
        <p:spPr>
          <a:xfrm>
            <a:off x="1659725" y="1222025"/>
            <a:ext cx="40296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Altura e largura são divididas por 8 (padrão)</a:t>
            </a:r>
            <a:endParaRPr sz="2400">
              <a:solidFill>
                <a:schemeClr val="dk1"/>
              </a:solidFill>
              <a:latin typeface="Calibri"/>
              <a:ea typeface="Calibri"/>
              <a:cs typeface="Calibri"/>
              <a:sym typeface="Calibri"/>
            </a:endParaRPr>
          </a:p>
        </p:txBody>
      </p:sp>
      <p:sp>
        <p:nvSpPr>
          <p:cNvPr id="281" name="Google Shape;281;p22"/>
          <p:cNvSpPr txBox="1"/>
          <p:nvPr/>
        </p:nvSpPr>
        <p:spPr>
          <a:xfrm>
            <a:off x="1415000" y="4686225"/>
            <a:ext cx="36444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solidFill>
                  <a:schemeClr val="dk1"/>
                </a:solidFill>
                <a:latin typeface="Calibri"/>
                <a:ea typeface="Calibri"/>
                <a:cs typeface="Calibri"/>
                <a:sym typeface="Calibri"/>
              </a:rPr>
              <a:t>Os pesos nos blocos residuais são pré treinados no ImageNet</a:t>
            </a:r>
            <a:endParaRPr sz="2400">
              <a:solidFill>
                <a:schemeClr val="dk1"/>
              </a:solidFill>
              <a:latin typeface="Calibri"/>
              <a:ea typeface="Calibri"/>
              <a:cs typeface="Calibri"/>
              <a:sym typeface="Calibri"/>
            </a:endParaRPr>
          </a:p>
        </p:txBody>
      </p:sp>
      <p:sp>
        <p:nvSpPr>
          <p:cNvPr id="282" name="Google Shape;282;p22"/>
          <p:cNvSpPr txBox="1"/>
          <p:nvPr/>
        </p:nvSpPr>
        <p:spPr>
          <a:xfrm>
            <a:off x="4891650" y="5640200"/>
            <a:ext cx="34050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900" dirty="0">
                <a:solidFill>
                  <a:schemeClr val="dk1"/>
                </a:solidFill>
                <a:latin typeface="Calibri"/>
                <a:ea typeface="Calibri"/>
                <a:cs typeface="Calibri"/>
                <a:sym typeface="Calibri"/>
              </a:rPr>
              <a:t>mapas de características, (</a:t>
            </a:r>
            <a:r>
              <a:rPr lang="pt-BR" sz="1900" dirty="0" err="1">
                <a:solidFill>
                  <a:schemeClr val="dk1"/>
                </a:solidFill>
                <a:latin typeface="Calibri"/>
                <a:ea typeface="Calibri"/>
                <a:cs typeface="Calibri"/>
                <a:sym typeface="Calibri"/>
              </a:rPr>
              <a:t>heat</a:t>
            </a:r>
            <a:r>
              <a:rPr lang="pt-BR" sz="1900" dirty="0">
                <a:solidFill>
                  <a:schemeClr val="dk1"/>
                </a:solidFill>
                <a:latin typeface="Calibri"/>
                <a:ea typeface="Calibri"/>
                <a:cs typeface="Calibri"/>
                <a:sym typeface="Calibri"/>
              </a:rPr>
              <a:t>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feature </a:t>
            </a:r>
            <a:r>
              <a:rPr lang="pt-BR" sz="1900" dirty="0" err="1">
                <a:solidFill>
                  <a:schemeClr val="dk1"/>
                </a:solidFill>
                <a:latin typeface="Calibri"/>
                <a:ea typeface="Calibri"/>
                <a:cs typeface="Calibri"/>
                <a:sym typeface="Calibri"/>
              </a:rPr>
              <a:t>map</a:t>
            </a:r>
            <a:r>
              <a:rPr lang="pt-BR" sz="1900" dirty="0">
                <a:solidFill>
                  <a:schemeClr val="dk1"/>
                </a:solidFill>
                <a:latin typeface="Calibri"/>
                <a:ea typeface="Calibri"/>
                <a:cs typeface="Calibri"/>
                <a:sym typeface="Calibri"/>
              </a:rPr>
              <a:t>) - 12x12</a:t>
            </a:r>
            <a:endParaRPr sz="1900" dirty="0">
              <a:solidFill>
                <a:schemeClr val="dk1"/>
              </a:solidFill>
              <a:latin typeface="Calibri"/>
              <a:ea typeface="Calibri"/>
              <a:cs typeface="Calibri"/>
              <a:sym typeface="Calibri"/>
            </a:endParaRPr>
          </a:p>
        </p:txBody>
      </p:sp>
      <p:sp>
        <p:nvSpPr>
          <p:cNvPr id="283" name="Google Shape;283;p22"/>
          <p:cNvSpPr txBox="1"/>
          <p:nvPr/>
        </p:nvSpPr>
        <p:spPr>
          <a:xfrm rot="-5400000">
            <a:off x="7092871" y="2955475"/>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sp>
        <p:nvSpPr>
          <p:cNvPr id="271" name="Google Shape;271;p22"/>
          <p:cNvSpPr txBox="1"/>
          <p:nvPr/>
        </p:nvSpPr>
        <p:spPr>
          <a:xfrm rot="-5400000">
            <a:off x="6170296" y="2947663"/>
            <a:ext cx="2445000" cy="7392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100">
                <a:solidFill>
                  <a:schemeClr val="dk1"/>
                </a:solidFill>
                <a:latin typeface="Calibri"/>
                <a:ea typeface="Calibri"/>
                <a:cs typeface="Calibri"/>
                <a:sym typeface="Calibri"/>
              </a:rPr>
              <a:t>Fully Connected Layer</a:t>
            </a:r>
            <a:endParaRPr sz="2100">
              <a:solidFill>
                <a:schemeClr val="dk1"/>
              </a:solidFill>
              <a:latin typeface="Calibri"/>
              <a:ea typeface="Calibri"/>
              <a:cs typeface="Calibri"/>
              <a:sym typeface="Calibri"/>
            </a:endParaRPr>
          </a:p>
        </p:txBody>
      </p:sp>
      <p:cxnSp>
        <p:nvCxnSpPr>
          <p:cNvPr id="284" name="Google Shape;284;p22"/>
          <p:cNvCxnSpPr/>
          <p:nvPr/>
        </p:nvCxnSpPr>
        <p:spPr>
          <a:xfrm>
            <a:off x="7739938" y="3321175"/>
            <a:ext cx="230100" cy="7800"/>
          </a:xfrm>
          <a:prstGeom prst="straightConnector1">
            <a:avLst/>
          </a:prstGeom>
          <a:noFill/>
          <a:ln w="28575" cap="flat" cmpd="sng">
            <a:solidFill>
              <a:schemeClr val="dk2"/>
            </a:solidFill>
            <a:prstDash val="solid"/>
            <a:round/>
            <a:headEnd type="none" w="med" len="med"/>
            <a:tailEnd type="triangle" w="med" len="med"/>
          </a:ln>
        </p:spPr>
      </p:cxnSp>
      <p:sp>
        <p:nvSpPr>
          <p:cNvPr id="285" name="Google Shape;285;p22"/>
          <p:cNvSpPr txBox="1"/>
          <p:nvPr/>
        </p:nvSpPr>
        <p:spPr>
          <a:xfrm>
            <a:off x="7023200" y="1368475"/>
            <a:ext cx="37947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300">
                <a:solidFill>
                  <a:schemeClr val="dk1"/>
                </a:solidFill>
                <a:latin typeface="Calibri"/>
                <a:ea typeface="Calibri"/>
                <a:cs typeface="Calibri"/>
                <a:sym typeface="Calibri"/>
              </a:rPr>
              <a:t>Convoluções com kernel 1x1</a:t>
            </a:r>
            <a:endParaRPr sz="2300">
              <a:solidFill>
                <a:schemeClr val="dk1"/>
              </a:solidFill>
              <a:latin typeface="Calibri"/>
              <a:ea typeface="Calibri"/>
              <a:cs typeface="Calibri"/>
              <a:sym typeface="Calibri"/>
            </a:endParaRPr>
          </a:p>
        </p:txBody>
      </p:sp>
      <p:pic>
        <p:nvPicPr>
          <p:cNvPr id="286" name="Google Shape;286;p22"/>
          <p:cNvPicPr preferRelativeResize="0"/>
          <p:nvPr/>
        </p:nvPicPr>
        <p:blipFill>
          <a:blip r:embed="rId4">
            <a:alphaModFix/>
          </a:blip>
          <a:stretch>
            <a:fillRect/>
          </a:stretch>
        </p:blipFill>
        <p:spPr>
          <a:xfrm rot="5400000">
            <a:off x="5542625" y="4270850"/>
            <a:ext cx="885075" cy="885075"/>
          </a:xfrm>
          <a:prstGeom prst="rect">
            <a:avLst/>
          </a:prstGeom>
          <a:noFill/>
          <a:ln w="9525" cap="flat" cmpd="sng">
            <a:solidFill>
              <a:schemeClr val="dk1"/>
            </a:solidFill>
            <a:prstDash val="solid"/>
            <a:round/>
            <a:headEnd type="none" w="sm" len="sm"/>
            <a:tailEnd type="none" w="sm" len="sm"/>
          </a:ln>
        </p:spPr>
      </p:pic>
      <p:pic>
        <p:nvPicPr>
          <p:cNvPr id="287" name="Google Shape;287;p22"/>
          <p:cNvPicPr preferRelativeResize="0"/>
          <p:nvPr/>
        </p:nvPicPr>
        <p:blipFill>
          <a:blip r:embed="rId4">
            <a:alphaModFix/>
          </a:blip>
          <a:stretch>
            <a:fillRect/>
          </a:stretch>
        </p:blipFill>
        <p:spPr>
          <a:xfrm rot="5400000">
            <a:off x="5695025" y="4423250"/>
            <a:ext cx="885075" cy="885075"/>
          </a:xfrm>
          <a:prstGeom prst="rect">
            <a:avLst/>
          </a:prstGeom>
          <a:noFill/>
          <a:ln w="9525" cap="flat" cmpd="sng">
            <a:solidFill>
              <a:schemeClr val="dk1"/>
            </a:solidFill>
            <a:prstDash val="solid"/>
            <a:round/>
            <a:headEnd type="none" w="sm" len="sm"/>
            <a:tailEnd type="none" w="sm" len="sm"/>
          </a:ln>
        </p:spPr>
      </p:pic>
      <p:pic>
        <p:nvPicPr>
          <p:cNvPr id="288" name="Google Shape;288;p22"/>
          <p:cNvPicPr preferRelativeResize="0"/>
          <p:nvPr/>
        </p:nvPicPr>
        <p:blipFill>
          <a:blip r:embed="rId4">
            <a:alphaModFix/>
          </a:blip>
          <a:stretch>
            <a:fillRect/>
          </a:stretch>
        </p:blipFill>
        <p:spPr>
          <a:xfrm rot="5400000">
            <a:off x="5847425" y="4575650"/>
            <a:ext cx="885075" cy="885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Vantagens e desvantagens</a:t>
            </a:r>
            <a:endParaRPr/>
          </a:p>
        </p:txBody>
      </p:sp>
      <p:sp>
        <p:nvSpPr>
          <p:cNvPr id="913" name="Google Shape;913;p9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pt-BR" b="1"/>
              <a:t>As limitações do Fomo são:</a:t>
            </a:r>
            <a:endParaRPr b="1"/>
          </a:p>
          <a:p>
            <a:pPr marL="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cada célula tem seu próprio classificador;</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pequenos objetos podem ser perdidos;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objetos vizinhos podem ficar agrupados;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extremidades de objetos longos podem ser ignoradas;</a:t>
            </a: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sp>
        <p:nvSpPr>
          <p:cNvPr id="919" name="Google Shape;919;p9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a:t>Contagem de carros para uma cidade, estacionamento, shopping etc.</a:t>
            </a:r>
            <a:endParaRPr/>
          </a:p>
          <a:p>
            <a:pPr marL="228600" lvl="0" indent="-228600" algn="l" rtl="0">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marL="228600" lvl="0" indent="-228600" algn="l" rtl="0">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marL="228600" lvl="0" indent="-228600" algn="l" rtl="0">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marL="228600" lvl="0" indent="-228600" algn="l" rtl="0">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marL="228600" lvl="0" indent="-228600" algn="l" rtl="0">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Exemplo(s) de aplicação</a:t>
            </a:r>
            <a:endParaRPr/>
          </a:p>
        </p:txBody>
      </p:sp>
      <p:pic>
        <p:nvPicPr>
          <p:cNvPr id="925" name="Google Shape;925;p95"/>
          <p:cNvPicPr preferRelativeResize="0"/>
          <p:nvPr/>
        </p:nvPicPr>
        <p:blipFill>
          <a:blip r:embed="rId3">
            <a:alphaModFix/>
          </a:blip>
          <a:stretch>
            <a:fillRect/>
          </a:stretch>
        </p:blipFill>
        <p:spPr>
          <a:xfrm>
            <a:off x="374075" y="1753199"/>
            <a:ext cx="4103875" cy="2933625"/>
          </a:xfrm>
          <a:prstGeom prst="rect">
            <a:avLst/>
          </a:prstGeom>
          <a:noFill/>
          <a:ln>
            <a:noFill/>
          </a:ln>
        </p:spPr>
      </p:pic>
      <p:pic>
        <p:nvPicPr>
          <p:cNvPr id="926" name="Google Shape;926;p95"/>
          <p:cNvPicPr preferRelativeResize="0"/>
          <p:nvPr/>
        </p:nvPicPr>
        <p:blipFill rotWithShape="1">
          <a:blip r:embed="rId4">
            <a:alphaModFix/>
          </a:blip>
          <a:srcRect l="11803" r="5188" b="3688"/>
          <a:stretch/>
        </p:blipFill>
        <p:spPr>
          <a:xfrm>
            <a:off x="4568300" y="3372325"/>
            <a:ext cx="2103125" cy="2165025"/>
          </a:xfrm>
          <a:prstGeom prst="rect">
            <a:avLst/>
          </a:prstGeom>
          <a:noFill/>
          <a:ln>
            <a:noFill/>
          </a:ln>
        </p:spPr>
      </p:pic>
      <p:pic>
        <p:nvPicPr>
          <p:cNvPr id="927" name="Google Shape;927;p95"/>
          <p:cNvPicPr preferRelativeResize="0"/>
          <p:nvPr/>
        </p:nvPicPr>
        <p:blipFill>
          <a:blip r:embed="rId5">
            <a:alphaModFix/>
          </a:blip>
          <a:stretch>
            <a:fillRect/>
          </a:stretch>
        </p:blipFill>
        <p:spPr>
          <a:xfrm>
            <a:off x="4568300" y="1433001"/>
            <a:ext cx="1676400" cy="1676400"/>
          </a:xfrm>
          <a:prstGeom prst="rect">
            <a:avLst/>
          </a:prstGeom>
          <a:noFill/>
          <a:ln>
            <a:noFill/>
          </a:ln>
        </p:spPr>
      </p:pic>
      <p:pic>
        <p:nvPicPr>
          <p:cNvPr id="928" name="Google Shape;928;p95"/>
          <p:cNvPicPr preferRelativeResize="0"/>
          <p:nvPr/>
        </p:nvPicPr>
        <p:blipFill rotWithShape="1">
          <a:blip r:embed="rId6">
            <a:alphaModFix/>
          </a:blip>
          <a:srcRect l="14144" t="6677" r="14953" b="5456"/>
          <a:stretch/>
        </p:blipFill>
        <p:spPr>
          <a:xfrm>
            <a:off x="6761775" y="3372325"/>
            <a:ext cx="2079339" cy="2123600"/>
          </a:xfrm>
          <a:prstGeom prst="rect">
            <a:avLst/>
          </a:prstGeom>
          <a:noFill/>
          <a:ln>
            <a:noFill/>
          </a:ln>
        </p:spPr>
      </p:pic>
      <p:pic>
        <p:nvPicPr>
          <p:cNvPr id="929" name="Google Shape;929;p95"/>
          <p:cNvPicPr preferRelativeResize="0"/>
          <p:nvPr/>
        </p:nvPicPr>
        <p:blipFill>
          <a:blip r:embed="rId7">
            <a:alphaModFix/>
          </a:blip>
          <a:stretch>
            <a:fillRect/>
          </a:stretch>
        </p:blipFill>
        <p:spPr>
          <a:xfrm>
            <a:off x="6335044" y="1433000"/>
            <a:ext cx="1653006" cy="1676400"/>
          </a:xfrm>
          <a:prstGeom prst="rect">
            <a:avLst/>
          </a:prstGeom>
          <a:noFill/>
          <a:ln>
            <a:noFill/>
          </a:ln>
        </p:spPr>
      </p:pic>
      <p:pic>
        <p:nvPicPr>
          <p:cNvPr id="930" name="Google Shape;930;p95"/>
          <p:cNvPicPr preferRelativeResize="0"/>
          <p:nvPr/>
        </p:nvPicPr>
        <p:blipFill>
          <a:blip r:embed="rId8">
            <a:alphaModFix/>
          </a:blip>
          <a:stretch>
            <a:fillRect/>
          </a:stretch>
        </p:blipFill>
        <p:spPr>
          <a:xfrm>
            <a:off x="8078400" y="1440764"/>
            <a:ext cx="1653000" cy="1660871"/>
          </a:xfrm>
          <a:prstGeom prst="rect">
            <a:avLst/>
          </a:prstGeom>
          <a:noFill/>
          <a:ln>
            <a:noFill/>
          </a:ln>
        </p:spPr>
      </p:pic>
      <p:pic>
        <p:nvPicPr>
          <p:cNvPr id="931" name="Google Shape;931;p95"/>
          <p:cNvPicPr preferRelativeResize="0"/>
          <p:nvPr/>
        </p:nvPicPr>
        <p:blipFill>
          <a:blip r:embed="rId9">
            <a:alphaModFix/>
          </a:blip>
          <a:stretch>
            <a:fillRect/>
          </a:stretch>
        </p:blipFill>
        <p:spPr>
          <a:xfrm>
            <a:off x="9835675" y="1440713"/>
            <a:ext cx="1653000" cy="1660987"/>
          </a:xfrm>
          <a:prstGeom prst="rect">
            <a:avLst/>
          </a:prstGeom>
          <a:noFill/>
          <a:ln>
            <a:noFill/>
          </a:ln>
        </p:spPr>
      </p:pic>
      <p:pic>
        <p:nvPicPr>
          <p:cNvPr id="932" name="Google Shape;932;p95"/>
          <p:cNvPicPr preferRelativeResize="0"/>
          <p:nvPr/>
        </p:nvPicPr>
        <p:blipFill>
          <a:blip r:embed="rId10">
            <a:alphaModFix/>
          </a:blip>
          <a:stretch>
            <a:fillRect/>
          </a:stretch>
        </p:blipFill>
        <p:spPr>
          <a:xfrm>
            <a:off x="9009250" y="3372325"/>
            <a:ext cx="2103125" cy="21031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38" name="Google Shape;938;p9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pt-BR"/>
              <a:t>A seguir são feitas comparações com </a:t>
            </a:r>
            <a:r>
              <a:rPr lang="pt-BR" b="1"/>
              <a:t>MobileNetSSD</a:t>
            </a:r>
            <a:r>
              <a:rPr lang="pt-BR"/>
              <a:t>, </a:t>
            </a:r>
            <a:r>
              <a:rPr lang="pt-BR" b="1"/>
              <a:t>YOLOV5n</a:t>
            </a:r>
            <a:r>
              <a:rPr lang="pt-BR"/>
              <a:t> e melhoramentos que foram feitos em artigos que abordam </a:t>
            </a:r>
            <a:r>
              <a:rPr lang="pt-BR" b="1"/>
              <a:t>FOMO </a:t>
            </a:r>
            <a:r>
              <a:rPr lang="pt-BR"/>
              <a:t>e verificação com desempenho destes.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45" name="Google Shape;945;p97"/>
          <p:cNvSpPr txBox="1">
            <a:spLocks noGrp="1"/>
          </p:cNvSpPr>
          <p:nvPr>
            <p:ph type="body" idx="1"/>
          </p:nvPr>
        </p:nvSpPr>
        <p:spPr>
          <a:xfrm>
            <a:off x="838200" y="1825625"/>
            <a:ext cx="52578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pt-BR" sz="1200" b="1"/>
              <a:t>1° Treinamento: Base de dados (café em uma xícara, e lâmpadas). 2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050" b="1" u="sng">
                <a:solidFill>
                  <a:schemeClr val="hlink"/>
                </a:solidFill>
                <a:hlinkClick r:id="rId3"/>
              </a:rPr>
              <a:t>https://studio.edgeimpulse.com/public/366784/live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4"/>
              </a:rPr>
              <a:t>https://studio.edgeimpulse.com/public/366452/live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5"/>
              </a:rPr>
              <a:t>https://studio.edgeimpulse.com/public/366536/live</a:t>
            </a:r>
            <a:endParaRPr sz="1200" b="1"/>
          </a:p>
          <a:p>
            <a:pPr marL="228600" lvl="0" indent="-228600" algn="l" rtl="0">
              <a:lnSpc>
                <a:spcPct val="90000"/>
              </a:lnSpc>
              <a:spcBef>
                <a:spcPts val="1000"/>
              </a:spcBef>
              <a:spcAft>
                <a:spcPts val="0"/>
              </a:spcAft>
              <a:buClr>
                <a:schemeClr val="dk1"/>
              </a:buClr>
              <a:buSzPts val="1200"/>
              <a:buChar char="•"/>
            </a:pPr>
            <a:r>
              <a:rPr lang="pt-BR" sz="1200" b="1"/>
              <a:t>2° Treinamento: Base de dados (estacionamento de carros).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6"/>
              </a:rPr>
              <a:t>https://studio.edgeimpulse.com/public/366459/live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7"/>
              </a:rPr>
              <a:t>https://studio.edgeimpulse.com/public/366541/live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8"/>
              </a:rPr>
              <a:t>https://studio.edgeimpulse.com/public/366538/live</a:t>
            </a:r>
            <a:endParaRPr sz="1200" b="1"/>
          </a:p>
          <a:p>
            <a:pPr marL="228600" lvl="0" indent="-228600" algn="l" rtl="0">
              <a:lnSpc>
                <a:spcPct val="90000"/>
              </a:lnSpc>
              <a:spcBef>
                <a:spcPts val="1000"/>
              </a:spcBef>
              <a:spcAft>
                <a:spcPts val="0"/>
              </a:spcAft>
              <a:buClr>
                <a:schemeClr val="dk1"/>
              </a:buClr>
              <a:buSzPts val="1200"/>
              <a:buChar char="•"/>
            </a:pPr>
            <a:r>
              <a:rPr lang="pt-BR" sz="1200" b="1"/>
              <a:t>3° Treinamento: Base de dados de </a:t>
            </a:r>
            <a:r>
              <a:rPr lang="pt-BR" sz="1200" b="1" u="sng">
                <a:solidFill>
                  <a:schemeClr val="hlink"/>
                </a:solidFill>
                <a:hlinkClick r:id="rId9"/>
              </a:rPr>
              <a:t>células brancas</a:t>
            </a:r>
            <a:r>
              <a:rPr lang="pt-BR" sz="1200" b="1"/>
              <a:t>, coletada do roboflow, catalogadas. 5 classes.</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0"/>
              </a:rPr>
              <a:t>https://studio.edgeimpulse.com/public/365781/live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1"/>
              </a:rPr>
              <a:t>https://studio.edgeimpulse.com/public/366543/live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2"/>
              </a:rPr>
              <a:t>https://studio.edgeimpulse.com/public/366542/live</a:t>
            </a:r>
            <a:endParaRPr sz="1200" b="1"/>
          </a:p>
          <a:p>
            <a:pPr marL="228600" lvl="0" indent="-228600" algn="l" rtl="0">
              <a:lnSpc>
                <a:spcPct val="90000"/>
              </a:lnSpc>
              <a:spcBef>
                <a:spcPts val="1000"/>
              </a:spcBef>
              <a:spcAft>
                <a:spcPts val="0"/>
              </a:spcAft>
              <a:buClr>
                <a:schemeClr val="dk1"/>
              </a:buClr>
              <a:buSzPts val="1200"/>
              <a:buChar char="•"/>
            </a:pPr>
            <a:r>
              <a:rPr lang="pt-BR" sz="1200" b="1"/>
              <a:t>4° Treinamento: Base de dados de </a:t>
            </a:r>
            <a:r>
              <a:rPr lang="pt-BR" sz="1200" b="1" u="sng">
                <a:solidFill>
                  <a:schemeClr val="hlink"/>
                </a:solidFill>
                <a:hlinkClick r:id="rId13"/>
              </a:rPr>
              <a:t>gados</a:t>
            </a:r>
            <a:r>
              <a:rPr lang="pt-BR" sz="1200" b="1"/>
              <a:t>, coletada do roboflow. 1 classe.</a:t>
            </a:r>
            <a:endParaRPr/>
          </a:p>
          <a:p>
            <a:pPr marL="685800" lvl="1" indent="-228600" algn="l" rtl="0">
              <a:lnSpc>
                <a:spcPct val="90000"/>
              </a:lnSpc>
              <a:spcBef>
                <a:spcPts val="500"/>
              </a:spcBef>
              <a:spcAft>
                <a:spcPts val="0"/>
              </a:spcAft>
              <a:buClr>
                <a:schemeClr val="dk1"/>
              </a:buClr>
              <a:buSzPts val="1200"/>
              <a:buChar char="•"/>
            </a:pPr>
            <a:r>
              <a:rPr lang="pt-BR" sz="1200" b="1"/>
              <a:t>FOMO </a:t>
            </a:r>
            <a:r>
              <a:rPr lang="pt-BR" sz="1200" b="1" u="sng">
                <a:solidFill>
                  <a:schemeClr val="hlink"/>
                </a:solidFill>
                <a:hlinkClick r:id="rId14"/>
              </a:rPr>
              <a:t>https://studio.edgeimpulse.com/public/365785/live</a:t>
            </a:r>
            <a:endParaRPr sz="1200" b="1"/>
          </a:p>
          <a:p>
            <a:pPr marL="685800" lvl="1" indent="-228600" algn="l" rtl="0">
              <a:lnSpc>
                <a:spcPct val="90000"/>
              </a:lnSpc>
              <a:spcBef>
                <a:spcPts val="500"/>
              </a:spcBef>
              <a:spcAft>
                <a:spcPts val="0"/>
              </a:spcAft>
              <a:buClr>
                <a:schemeClr val="dk1"/>
              </a:buClr>
              <a:buSzPts val="1200"/>
              <a:buChar char="•"/>
            </a:pPr>
            <a:r>
              <a:rPr lang="pt-BR" sz="1200" b="1"/>
              <a:t>MOBILENET SSD </a:t>
            </a:r>
            <a:r>
              <a:rPr lang="pt-BR" sz="1200" b="1" u="sng">
                <a:solidFill>
                  <a:schemeClr val="hlink"/>
                </a:solidFill>
                <a:hlinkClick r:id="rId15"/>
              </a:rPr>
              <a:t>https://studio.edgeimpulse.com/public/366545/live</a:t>
            </a:r>
            <a:endParaRPr sz="1200" b="1"/>
          </a:p>
          <a:p>
            <a:pPr marL="685800" lvl="1" indent="-228600" algn="l" rtl="0">
              <a:lnSpc>
                <a:spcPct val="90000"/>
              </a:lnSpc>
              <a:spcBef>
                <a:spcPts val="500"/>
              </a:spcBef>
              <a:spcAft>
                <a:spcPts val="0"/>
              </a:spcAft>
              <a:buClr>
                <a:schemeClr val="dk1"/>
              </a:buClr>
              <a:buSzPts val="1200"/>
              <a:buChar char="•"/>
            </a:pPr>
            <a:r>
              <a:rPr lang="pt-BR" sz="1200" b="1"/>
              <a:t>YOLOV5n </a:t>
            </a:r>
            <a:r>
              <a:rPr lang="pt-BR" sz="1200" b="1" u="sng">
                <a:solidFill>
                  <a:schemeClr val="hlink"/>
                </a:solidFill>
                <a:hlinkClick r:id="rId16"/>
              </a:rPr>
              <a:t>https://studio.edgeimpulse.com/public/366544/live</a:t>
            </a:r>
            <a:endParaRPr sz="1200" b="1"/>
          </a:p>
        </p:txBody>
      </p:sp>
      <p:sp>
        <p:nvSpPr>
          <p:cNvPr id="946" name="Google Shape;946;p97"/>
          <p:cNvSpPr txBox="1"/>
          <p:nvPr/>
        </p:nvSpPr>
        <p:spPr>
          <a:xfrm>
            <a:off x="6096000" y="1825625"/>
            <a:ext cx="52578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5° Treinamento: Base de dados de </a:t>
            </a:r>
            <a:r>
              <a:rPr lang="pt-BR" sz="1200" b="1" u="sng">
                <a:solidFill>
                  <a:schemeClr val="hlink"/>
                </a:solidFill>
                <a:latin typeface="Calibri"/>
                <a:ea typeface="Calibri"/>
                <a:cs typeface="Calibri"/>
                <a:sym typeface="Calibri"/>
                <a:hlinkClick r:id="rId17"/>
              </a:rPr>
              <a:t>embarcações</a:t>
            </a:r>
            <a:r>
              <a:rPr lang="pt-BR" sz="1200" b="1">
                <a:solidFill>
                  <a:srgbClr val="000000"/>
                </a:solidFill>
                <a:latin typeface="Calibri"/>
                <a:ea typeface="Calibri"/>
                <a:cs typeface="Calibri"/>
                <a:sym typeface="Calibri"/>
              </a:rPr>
              <a:t>, coletada do roboflow, 10 classes.</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18"/>
              </a:rPr>
              <a:t>https://studio.edgeimpulse.com/public/365782/live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19"/>
              </a:rPr>
              <a:t>https://colab.research.google.com/drive/1qOVa1FPsbolQKbdun2ChcXywgVG4Wwqp?usp=sharing</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chemeClr val="dk1"/>
              </a:buClr>
              <a:buSzPts val="1200"/>
              <a:buFont typeface="Arial"/>
              <a:buChar char="•"/>
            </a:pPr>
            <a:r>
              <a:rPr lang="pt-BR" sz="1200" b="1">
                <a:solidFill>
                  <a:schemeClr val="dk1"/>
                </a:solidFill>
                <a:latin typeface="Calibri"/>
                <a:ea typeface="Calibri"/>
                <a:cs typeface="Calibri"/>
                <a:sym typeface="Calibri"/>
              </a:rPr>
              <a:t>YOLOV5n</a:t>
            </a:r>
            <a:r>
              <a:rPr lang="pt-BR" sz="1200" b="1">
                <a:solidFill>
                  <a:srgbClr val="FF0000"/>
                </a:solidFill>
                <a:latin typeface="Calibri"/>
                <a:ea typeface="Calibri"/>
                <a:cs typeface="Calibri"/>
                <a:sym typeface="Calibri"/>
              </a:rPr>
              <a:t>  </a:t>
            </a:r>
            <a:r>
              <a:rPr lang="pt-BR" sz="1200" b="1" u="sng">
                <a:solidFill>
                  <a:schemeClr val="hlink"/>
                </a:solidFill>
                <a:latin typeface="Calibri"/>
                <a:ea typeface="Calibri"/>
                <a:cs typeface="Calibri"/>
                <a:sym typeface="Calibri"/>
                <a:hlinkClick r:id="rId20"/>
              </a:rPr>
              <a:t>https://colab.research.google.com/drive/1XQyzP6u659umOv1854oin7l8AuSjwoVM?usp=sharing</a:t>
            </a:r>
            <a:r>
              <a:rPr lang="pt-BR" sz="1200" b="1">
                <a:solidFill>
                  <a:srgbClr val="000000"/>
                </a:solidFill>
                <a:latin typeface="Calibri"/>
                <a:ea typeface="Calibri"/>
                <a:cs typeface="Calibri"/>
                <a:sym typeface="Calibri"/>
              </a:rPr>
              <a:t> ou </a:t>
            </a:r>
            <a:r>
              <a:rPr lang="pt-BR" sz="1200" b="1" u="sng">
                <a:solidFill>
                  <a:schemeClr val="hlink"/>
                </a:solidFill>
                <a:latin typeface="Calibri"/>
                <a:ea typeface="Calibri"/>
                <a:cs typeface="Calibri"/>
                <a:sym typeface="Calibri"/>
                <a:hlinkClick r:id="rId21"/>
              </a:rPr>
              <a:t>https://studio.edgeimpulse.com/public/366546/live</a:t>
            </a:r>
            <a:endParaRPr sz="1200">
              <a:solidFill>
                <a:srgbClr val="FF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6° Treinamento: Base de dados coletadas do </a:t>
            </a:r>
            <a:r>
              <a:rPr lang="pt-BR" sz="1200" b="1" u="sng">
                <a:solidFill>
                  <a:schemeClr val="hlink"/>
                </a:solidFill>
                <a:latin typeface="Calibri"/>
                <a:ea typeface="Calibri"/>
                <a:cs typeface="Calibri"/>
                <a:sym typeface="Calibri"/>
                <a:hlinkClick r:id="rId22"/>
              </a:rPr>
              <a:t>kaggle</a:t>
            </a:r>
            <a:r>
              <a:rPr lang="pt-BR" sz="1200" b="1">
                <a:solidFill>
                  <a:srgbClr val="000000"/>
                </a:solidFill>
                <a:latin typeface="Calibri"/>
                <a:ea typeface="Calibri"/>
                <a:cs typeface="Calibri"/>
                <a:sym typeface="Calibri"/>
              </a:rPr>
              <a:t>. 3 classes. </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Fomo </a:t>
            </a:r>
            <a:r>
              <a:rPr lang="pt-BR" sz="1200" b="1" u="sng">
                <a:solidFill>
                  <a:schemeClr val="hlink"/>
                </a:solidFill>
                <a:latin typeface="Calibri"/>
                <a:ea typeface="Calibri"/>
                <a:cs typeface="Calibri"/>
                <a:sym typeface="Calibri"/>
                <a:hlinkClick r:id="rId23"/>
              </a:rPr>
              <a:t>https://studio.edgeimpulse.com/public/365455/live</a:t>
            </a:r>
            <a:endParaRPr sz="1200">
              <a:solidFill>
                <a:schemeClr val="dk1"/>
              </a:solidFill>
              <a:latin typeface="Calibri"/>
              <a:ea typeface="Calibri"/>
              <a:cs typeface="Calibri"/>
              <a:sym typeface="Calibri"/>
            </a:endParaRPr>
          </a:p>
          <a:p>
            <a:pPr marL="685800" marR="0" lvl="0" indent="-228600" algn="l" rtl="0">
              <a:lnSpc>
                <a:spcPct val="90000"/>
              </a:lnSpc>
              <a:spcBef>
                <a:spcPts val="500"/>
              </a:spcBef>
              <a:spcAft>
                <a:spcPts val="0"/>
              </a:spcAft>
              <a:buClr>
                <a:srgbClr val="000000"/>
              </a:buClr>
              <a:buSzPts val="1200"/>
              <a:buFont typeface="Arial"/>
              <a:buChar char="•"/>
            </a:pPr>
            <a:r>
              <a:rPr lang="pt-BR" sz="1200" b="1">
                <a:solidFill>
                  <a:srgbClr val="000000"/>
                </a:solidFill>
                <a:latin typeface="Calibri"/>
                <a:ea typeface="Calibri"/>
                <a:cs typeface="Calibri"/>
                <a:sym typeface="Calibri"/>
              </a:rPr>
              <a:t>MOBILENET SSD </a:t>
            </a:r>
            <a:r>
              <a:rPr lang="pt-BR" sz="1200" b="1" u="sng">
                <a:solidFill>
                  <a:schemeClr val="hlink"/>
                </a:solidFill>
                <a:latin typeface="Calibri"/>
                <a:ea typeface="Calibri"/>
                <a:cs typeface="Calibri"/>
                <a:sym typeface="Calibri"/>
                <a:hlinkClick r:id="rId24"/>
              </a:rPr>
              <a:t>https://studio.edgeimpulse.com/public/366548/live</a:t>
            </a:r>
            <a:endParaRPr sz="1200">
              <a:solidFill>
                <a:schemeClr val="dk1"/>
              </a:solidFill>
              <a:latin typeface="Calibri"/>
              <a:ea typeface="Calibri"/>
              <a:cs typeface="Calibri"/>
              <a:sym typeface="Calibri"/>
            </a:endParaRPr>
          </a:p>
          <a:p>
            <a:pPr marL="685800" marR="0" lvl="1" indent="-228600" algn="l" rtl="0">
              <a:lnSpc>
                <a:spcPct val="90000"/>
              </a:lnSpc>
              <a:spcBef>
                <a:spcPts val="500"/>
              </a:spcBef>
              <a:spcAft>
                <a:spcPts val="0"/>
              </a:spcAft>
              <a:buClr>
                <a:srgbClr val="000000"/>
              </a:buClr>
              <a:buSzPts val="1200"/>
              <a:buFont typeface="Arial"/>
              <a:buChar char="•"/>
            </a:pPr>
            <a:r>
              <a:rPr lang="pt-BR" sz="1200" b="1" i="0" u="none" strike="noStrike" cap="none">
                <a:solidFill>
                  <a:srgbClr val="000000"/>
                </a:solidFill>
                <a:latin typeface="Calibri"/>
                <a:ea typeface="Calibri"/>
                <a:cs typeface="Calibri"/>
                <a:sym typeface="Calibri"/>
              </a:rPr>
              <a:t>YOLOV5n </a:t>
            </a:r>
            <a:r>
              <a:rPr lang="pt-BR" sz="1200" b="1" i="0" u="sng" strike="noStrike" cap="none">
                <a:solidFill>
                  <a:schemeClr val="hlink"/>
                </a:solidFill>
                <a:latin typeface="Calibri"/>
                <a:ea typeface="Calibri"/>
                <a:cs typeface="Calibri"/>
                <a:sym typeface="Calibri"/>
                <a:hlinkClick r:id="rId25"/>
              </a:rPr>
              <a:t>https://studio.edgeimpulse.com/public/366549/live</a:t>
            </a:r>
            <a:endParaRPr sz="1200" b="1" i="0" u="none" strike="noStrike" cap="non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953" name="Google Shape;953;p9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pt-BR" b="1" i="1" dirty="0"/>
              <a:t>Adaptive </a:t>
            </a:r>
            <a:r>
              <a:rPr lang="pt-BR" b="1" i="1" dirty="0" err="1"/>
              <a:t>tilling</a:t>
            </a:r>
            <a:r>
              <a:rPr lang="pt-BR" dirty="0"/>
              <a:t> - mosaico adaptativo</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a:p>
            <a:pPr marL="0" lvl="0" indent="0" algn="ctr" rtl="0">
              <a:lnSpc>
                <a:spcPct val="90000"/>
              </a:lnSpc>
              <a:spcBef>
                <a:spcPts val="1000"/>
              </a:spcBef>
              <a:spcAft>
                <a:spcPts val="0"/>
              </a:spcAft>
              <a:buClr>
                <a:schemeClr val="dk1"/>
              </a:buClr>
              <a:buSzPts val="2800"/>
              <a:buNone/>
            </a:pPr>
            <a:r>
              <a:rPr lang="pt-BR" u="sng" dirty="0">
                <a:solidFill>
                  <a:schemeClr val="hlink"/>
                </a:solidFill>
                <a:hlinkClick r:id="rId3"/>
              </a:rPr>
              <a:t>https://arxiv.org/pdf/2311.07163.pdf</a:t>
            </a:r>
            <a:endParaRPr dirty="0"/>
          </a:p>
        </p:txBody>
      </p:sp>
      <p:pic>
        <p:nvPicPr>
          <p:cNvPr id="954" name="Google Shape;954;p98"/>
          <p:cNvPicPr preferRelativeResize="0"/>
          <p:nvPr/>
        </p:nvPicPr>
        <p:blipFill>
          <a:blip r:embed="rId4">
            <a:alphaModFix/>
          </a:blip>
          <a:stretch>
            <a:fillRect/>
          </a:stretch>
        </p:blipFill>
        <p:spPr>
          <a:xfrm>
            <a:off x="2121075" y="2265150"/>
            <a:ext cx="7200475" cy="3063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2" name="Mídia Online 1" title="Fomo seminário">
            <a:hlinkClick r:id="" action="ppaction://media"/>
            <a:extLst>
              <a:ext uri="{FF2B5EF4-FFF2-40B4-BE49-F238E27FC236}">
                <a16:creationId xmlns:a16="http://schemas.microsoft.com/office/drawing/2014/main" id="{2FB4DCCF-DAD6-D890-A22D-CDDD3F7A5199}"/>
              </a:ext>
            </a:extLst>
          </p:cNvPr>
          <p:cNvPicPr>
            <a:picLocks noRot="1" noChangeAspect="1"/>
          </p:cNvPicPr>
          <p:nvPr>
            <a:videoFile r:link="rId1"/>
          </p:nvPr>
        </p:nvPicPr>
        <p:blipFill>
          <a:blip r:embed="rId4"/>
          <a:stretch>
            <a:fillRect/>
          </a:stretch>
        </p:blipFill>
        <p:spPr>
          <a:xfrm>
            <a:off x="1323032" y="1277257"/>
            <a:ext cx="9545936" cy="5393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0"/>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Perguntas?</a:t>
            </a:r>
            <a:endParaRPr sz="6600" b="1" i="1">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BR"/>
              <a:t>Referências</a:t>
            </a:r>
            <a:endParaRPr/>
          </a:p>
        </p:txBody>
      </p:sp>
      <p:sp>
        <p:nvSpPr>
          <p:cNvPr id="974" name="Google Shape;97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marL="228600" lvl="0" indent="-228600" algn="l" rtl="0">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marL="0" lvl="0" indent="0" algn="l" rtl="0">
              <a:lnSpc>
                <a:spcPct val="90000"/>
              </a:lnSpc>
              <a:spcBef>
                <a:spcPts val="1000"/>
              </a:spcBef>
              <a:spcAft>
                <a:spcPts val="0"/>
              </a:spcAft>
              <a:buClr>
                <a:schemeClr val="dk1"/>
              </a:buClr>
              <a:buSzPct val="100000"/>
              <a:buNone/>
            </a:pP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1431533" y="2720526"/>
            <a:ext cx="9144000" cy="1029541"/>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6600"/>
              <a:buFont typeface="Calibri"/>
              <a:buNone/>
            </a:pPr>
            <a:r>
              <a:rPr lang="pt-BR" sz="6600">
                <a:solidFill>
                  <a:schemeClr val="dk1"/>
                </a:solidFill>
                <a:latin typeface="Calibri"/>
                <a:ea typeface="Calibri"/>
                <a:cs typeface="Calibri"/>
                <a:sym typeface="Calibri"/>
              </a:rPr>
              <a:t>Obrigado!</a:t>
            </a:r>
            <a:endParaRPr sz="6600" b="1" i="1">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10764</Words>
  <Application>Microsoft Office PowerPoint</Application>
  <PresentationFormat>Widescreen</PresentationFormat>
  <Paragraphs>871</Paragraphs>
  <Slides>121</Slides>
  <Notes>121</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121</vt:i4>
      </vt:variant>
    </vt:vector>
  </HeadingPairs>
  <TitlesOfParts>
    <vt:vector size="127" baseType="lpstr">
      <vt:lpstr>Cambria Math</vt:lpstr>
      <vt:lpstr>Arimo</vt:lpstr>
      <vt:lpstr>Quattrocento Sans</vt:lpstr>
      <vt:lpstr>Calibri</vt:lpstr>
      <vt:lpstr>Arial</vt:lpstr>
      <vt:lpstr>Tema do Office</vt:lpstr>
      <vt:lpstr>TP558 - Tópicos avançados em Machine Learning: FOMO – Faster Objects More Objects</vt:lpstr>
      <vt:lpstr>Detecção de objetos</vt:lpstr>
      <vt:lpstr>Detecção de objetos</vt:lpstr>
      <vt:lpstr>Detecção de objetos</vt:lpstr>
      <vt:lpstr>Detecção de objetos</vt:lpstr>
      <vt:lpstr>Detecção de objetos </vt:lpstr>
      <vt:lpstr>FOMO - Detecção de objetos + Segmentação</vt:lpstr>
      <vt:lpstr>Modelo base - MobileNetV2 </vt:lpstr>
      <vt:lpstr>Arquitetura e Funcionamento - FOMO </vt:lpstr>
      <vt:lpstr>Arquitetura e Funcionamento </vt:lpstr>
      <vt:lpstr>Arquitetura e Funcionamento </vt:lpstr>
      <vt:lpstr>Arquitetura e Funcionamento </vt:lpstr>
      <vt:lpstr>Arquitetura e Funcionamento </vt:lpstr>
      <vt:lpstr>Origem do FOMO</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FOMO: Escolhas de Design</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Teste de Treinamento e otimização</vt:lpstr>
      <vt:lpstr>Vantagens e desvantagens</vt:lpstr>
      <vt:lpstr>Vantagens e desvantagens</vt:lpstr>
      <vt:lpstr>Vantagens e desvantagens</vt:lpstr>
      <vt:lpstr>Exemplo(s) de aplicação</vt:lpstr>
      <vt:lpstr>Exemplo(s) de aplicação</vt:lpstr>
      <vt:lpstr>Comparação com outros algoritmos</vt:lpstr>
      <vt:lpstr>Comparação com outros algoritmos</vt:lpstr>
      <vt:lpstr>Comparação com outros algoritmos</vt:lpstr>
      <vt:lpstr>Comparação com outros algoritmos</vt:lpstr>
      <vt:lpstr>Apresentação do PowerPoint</vt:lpstr>
      <vt:lpstr>Referências</vt:lpstr>
      <vt:lpstr>Apresentação do PowerPoint</vt:lpstr>
      <vt:lpstr>Apresentação do PowerPoint</vt:lpstr>
      <vt:lpstr> Anexo 1 – Detalhamento do código</vt:lpstr>
      <vt:lpstr>Apresentação do PowerPoint</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Detalhamento do código</vt:lpstr>
      <vt:lpstr> Anexo 2 – Treinamento passo a passo.</vt:lpstr>
      <vt:lpstr>Treinamento passo a passo</vt:lpstr>
      <vt:lpstr>Treinamento passo a passo</vt:lpstr>
      <vt:lpstr>Treinamento passo a passo</vt:lpstr>
      <vt:lpstr>Treinamento passo a passo</vt:lpstr>
      <vt:lpstr>Treinamento passo a passo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TP558 - Tópicos avançados em Machine Learning: FOMO – Faster Objects More Objects</dc:title>
  <cp:lastModifiedBy>Hyago Silva</cp:lastModifiedBy>
  <cp:revision>15</cp:revision>
  <dcterms:modified xsi:type="dcterms:W3CDTF">2024-04-12T04:06:16Z</dcterms:modified>
</cp:coreProperties>
</file>